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0" r:id="rId1"/>
  </p:sldMasterIdLst>
  <p:sldIdLst>
    <p:sldId id="256" r:id="rId2"/>
    <p:sldId id="257" r:id="rId3"/>
    <p:sldId id="258" r:id="rId4"/>
    <p:sldId id="259" r:id="rId5"/>
    <p:sldId id="260" r:id="rId6"/>
    <p:sldId id="272" r:id="rId7"/>
    <p:sldId id="273" r:id="rId8"/>
    <p:sldId id="276" r:id="rId9"/>
    <p:sldId id="274" r:id="rId10"/>
    <p:sldId id="277" r:id="rId11"/>
    <p:sldId id="278" r:id="rId12"/>
    <p:sldId id="279" r:id="rId13"/>
    <p:sldId id="282" r:id="rId14"/>
    <p:sldId id="283" r:id="rId15"/>
    <p:sldId id="284" r:id="rId16"/>
    <p:sldId id="280" r:id="rId17"/>
    <p:sldId id="281" r:id="rId18"/>
    <p:sldId id="264" r:id="rId19"/>
    <p:sldId id="265" r:id="rId20"/>
    <p:sldId id="266" r:id="rId21"/>
    <p:sldId id="267" r:id="rId22"/>
    <p:sldId id="268" r:id="rId23"/>
    <p:sldId id="270" r:id="rId24"/>
    <p:sldId id="271" r:id="rId25"/>
    <p:sldId id="262" r:id="rId26"/>
    <p:sldId id="26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E569B3-DB8E-4F20-8DED-6B58F1816D2C}" v="66" dt="2020-04-20T21:44:16.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65" d="100"/>
          <a:sy n="65" d="100"/>
        </p:scale>
        <p:origin x="7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4/20/2020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2150540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4/20/2020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789540837"/>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2" name="Rectangle 11">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78E56107-2D07-4748-968E-335E05F7CFEA}"/>
              </a:ext>
            </a:extLst>
          </p:cNvPr>
          <p:cNvSpPr>
            <a:spLocks noGrp="1"/>
          </p:cNvSpPr>
          <p:nvPr>
            <p:ph type="ctrTitle"/>
          </p:nvPr>
        </p:nvSpPr>
        <p:spPr>
          <a:xfrm>
            <a:off x="1361661" y="365125"/>
            <a:ext cx="9992139" cy="1006475"/>
          </a:xfrm>
        </p:spPr>
        <p:txBody>
          <a:bodyPr vert="horz" lIns="91440" tIns="45720" rIns="91440" bIns="45720" rtlCol="0" anchor="b">
            <a:normAutofit/>
          </a:bodyPr>
          <a:lstStyle/>
          <a:p>
            <a:r>
              <a:rPr lang="en-US" sz="4000" dirty="0"/>
              <a:t>ONLINE SHOPPING PORTAL</a:t>
            </a:r>
          </a:p>
        </p:txBody>
      </p:sp>
      <p:sp>
        <p:nvSpPr>
          <p:cNvPr id="3" name="Subtitle 2">
            <a:extLst>
              <a:ext uri="{FF2B5EF4-FFF2-40B4-BE49-F238E27FC236}">
                <a16:creationId xmlns:a16="http://schemas.microsoft.com/office/drawing/2014/main" id="{AE126F81-DD5D-4412-84FB-EBFE9131D4E0}"/>
              </a:ext>
            </a:extLst>
          </p:cNvPr>
          <p:cNvSpPr>
            <a:spLocks noGrp="1"/>
          </p:cNvSpPr>
          <p:nvPr>
            <p:ph type="subTitle" idx="1"/>
          </p:nvPr>
        </p:nvSpPr>
        <p:spPr>
          <a:xfrm>
            <a:off x="5650395" y="1696313"/>
            <a:ext cx="6333271" cy="3465374"/>
          </a:xfrm>
        </p:spPr>
        <p:txBody>
          <a:bodyPr vert="horz" lIns="91440" tIns="45720" rIns="91440" bIns="45720" rtlCol="0" anchor="t">
            <a:normAutofit/>
          </a:bodyPr>
          <a:lstStyle/>
          <a:p>
            <a:pPr indent="-228600">
              <a:buFont typeface="Arial" panose="020B0604020202020204" pitchFamily="34" charset="0"/>
              <a:buChar char="•"/>
            </a:pPr>
            <a:r>
              <a:rPr lang="en-US"/>
              <a:t>Group: CODE BREWERS</a:t>
            </a:r>
            <a:br>
              <a:rPr lang="en-US"/>
            </a:br>
            <a:br>
              <a:rPr lang="en-US"/>
            </a:br>
            <a:r>
              <a:rPr lang="en-US"/>
              <a:t>Dhrakshayani Priyanka(001381953)</a:t>
            </a:r>
          </a:p>
          <a:p>
            <a:r>
              <a:rPr lang="en-US"/>
              <a:t>Lohita Gundapaneni(001348847)</a:t>
            </a:r>
          </a:p>
          <a:p>
            <a:r>
              <a:rPr lang="en-US"/>
              <a:t>Devika Supriya Gadesuka(001084425)</a:t>
            </a:r>
          </a:p>
          <a:p>
            <a:r>
              <a:rPr lang="en-US"/>
              <a:t>Vinitha Koppula(001374627)</a:t>
            </a:r>
            <a:endParaRPr lang="en-US" dirty="0"/>
          </a:p>
        </p:txBody>
      </p:sp>
      <p:pic>
        <p:nvPicPr>
          <p:cNvPr id="9" name="Picture 8" descr="A picture containing keyboard, computer&#10;&#10;Description automatically generated">
            <a:extLst>
              <a:ext uri="{FF2B5EF4-FFF2-40B4-BE49-F238E27FC236}">
                <a16:creationId xmlns:a16="http://schemas.microsoft.com/office/drawing/2014/main" id="{A17CD412-FDF2-4D4A-8068-16871E333251}"/>
              </a:ext>
            </a:extLst>
          </p:cNvPr>
          <p:cNvPicPr>
            <a:picLocks noChangeAspect="1"/>
          </p:cNvPicPr>
          <p:nvPr/>
        </p:nvPicPr>
        <p:blipFill>
          <a:blip r:embed="rId2"/>
          <a:stretch>
            <a:fillRect/>
          </a:stretch>
        </p:blipFill>
        <p:spPr>
          <a:xfrm>
            <a:off x="-3048" y="4264674"/>
            <a:ext cx="4589957" cy="2593326"/>
          </a:xfrm>
          <a:prstGeom prst="rect">
            <a:avLst/>
          </a:prstGeom>
        </p:spPr>
      </p:pic>
      <p:sp>
        <p:nvSpPr>
          <p:cNvPr id="4" name="Rectangle 3">
            <a:extLst>
              <a:ext uri="{FF2B5EF4-FFF2-40B4-BE49-F238E27FC236}">
                <a16:creationId xmlns:a16="http://schemas.microsoft.com/office/drawing/2014/main" id="{84D748A5-D506-4F5B-BAFD-C110DB159454}"/>
              </a:ext>
            </a:extLst>
          </p:cNvPr>
          <p:cNvSpPr/>
          <p:nvPr/>
        </p:nvSpPr>
        <p:spPr>
          <a:xfrm>
            <a:off x="6094476" y="5970168"/>
            <a:ext cx="5561138" cy="646331"/>
          </a:xfrm>
          <a:prstGeom prst="rect">
            <a:avLst/>
          </a:prstGeom>
        </p:spPr>
        <p:txBody>
          <a:bodyPr wrap="none">
            <a:spAutoFit/>
          </a:bodyPr>
          <a:lstStyle/>
          <a:p>
            <a:r>
              <a:rPr lang="en-US" dirty="0"/>
              <a:t>Online Presentation</a:t>
            </a:r>
            <a:br>
              <a:rPr lang="en-US" dirty="0"/>
            </a:br>
            <a:r>
              <a:rPr lang="en-US" dirty="0"/>
              <a:t>https://prezi.com/view/hYns1P1fQg5u69va9xnE/</a:t>
            </a:r>
          </a:p>
        </p:txBody>
      </p:sp>
    </p:spTree>
    <p:extLst>
      <p:ext uri="{BB962C8B-B14F-4D97-AF65-F5344CB8AC3E}">
        <p14:creationId xmlns:p14="http://schemas.microsoft.com/office/powerpoint/2010/main" val="3553718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5C9E630-ACFE-4E15-96A7-B4BD820BF796}"/>
              </a:ext>
            </a:extLst>
          </p:cNvPr>
          <p:cNvSpPr>
            <a:spLocks noGrp="1"/>
          </p:cNvSpPr>
          <p:nvPr>
            <p:ph type="ctrTitle"/>
          </p:nvPr>
        </p:nvSpPr>
        <p:spPr>
          <a:xfrm>
            <a:off x="6397138" y="228862"/>
            <a:ext cx="5602705" cy="1177524"/>
          </a:xfrm>
        </p:spPr>
        <p:txBody>
          <a:bodyPr anchor="ctr">
            <a:normAutofit/>
          </a:bodyPr>
          <a:lstStyle/>
          <a:p>
            <a:r>
              <a:rPr lang="en-US" sz="6000" dirty="0"/>
              <a:t>Encryption</a:t>
            </a:r>
          </a:p>
        </p:txBody>
      </p:sp>
      <p:pic>
        <p:nvPicPr>
          <p:cNvPr id="7" name="image5.png">
            <a:extLst>
              <a:ext uri="{FF2B5EF4-FFF2-40B4-BE49-F238E27FC236}">
                <a16:creationId xmlns:a16="http://schemas.microsoft.com/office/drawing/2014/main" id="{6D2FEA21-AED9-4D72-BB88-8020DB1EA677}"/>
              </a:ext>
            </a:extLst>
          </p:cNvPr>
          <p:cNvPicPr/>
          <p:nvPr/>
        </p:nvPicPr>
        <p:blipFill rotWithShape="1">
          <a:blip r:embed="rId2"/>
          <a:srcRect t="36951"/>
          <a:stretch/>
        </p:blipFill>
        <p:spPr>
          <a:xfrm>
            <a:off x="700709" y="2022614"/>
            <a:ext cx="8756374" cy="4398064"/>
          </a:xfrm>
          <a:prstGeom prst="rect">
            <a:avLst/>
          </a:prstGeom>
          <a:ln/>
        </p:spPr>
      </p:pic>
    </p:spTree>
    <p:extLst>
      <p:ext uri="{BB962C8B-B14F-4D97-AF65-F5344CB8AC3E}">
        <p14:creationId xmlns:p14="http://schemas.microsoft.com/office/powerpoint/2010/main" val="3607179998"/>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54A7344-A915-42A6-8001-6E1CA9B4AFDE}"/>
              </a:ext>
            </a:extLst>
          </p:cNvPr>
          <p:cNvSpPr>
            <a:spLocks noGrp="1"/>
          </p:cNvSpPr>
          <p:nvPr>
            <p:ph type="ctrTitle"/>
          </p:nvPr>
        </p:nvSpPr>
        <p:spPr>
          <a:xfrm>
            <a:off x="8211029" y="74806"/>
            <a:ext cx="5982049" cy="1127829"/>
          </a:xfrm>
        </p:spPr>
        <p:txBody>
          <a:bodyPr anchor="ctr">
            <a:normAutofit/>
          </a:bodyPr>
          <a:lstStyle/>
          <a:p>
            <a:r>
              <a:rPr lang="en-US" sz="6000" dirty="0"/>
              <a:t>Views</a:t>
            </a:r>
          </a:p>
        </p:txBody>
      </p:sp>
      <p:pic>
        <p:nvPicPr>
          <p:cNvPr id="5" name="Picture 4" descr="A screenshot of a social media post&#10;&#10;Description automatically generated">
            <a:extLst>
              <a:ext uri="{FF2B5EF4-FFF2-40B4-BE49-F238E27FC236}">
                <a16:creationId xmlns:a16="http://schemas.microsoft.com/office/drawing/2014/main" id="{AFC7F938-5E90-4B56-B91E-E584EE957833}"/>
              </a:ext>
            </a:extLst>
          </p:cNvPr>
          <p:cNvPicPr>
            <a:picLocks noChangeAspect="1"/>
          </p:cNvPicPr>
          <p:nvPr/>
        </p:nvPicPr>
        <p:blipFill>
          <a:blip r:embed="rId2"/>
          <a:stretch>
            <a:fillRect/>
          </a:stretch>
        </p:blipFill>
        <p:spPr>
          <a:xfrm>
            <a:off x="114715" y="1062405"/>
            <a:ext cx="8457785" cy="3238500"/>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DB3CDC1F-8D24-437B-9B1F-70D0AB42CB8A}"/>
              </a:ext>
            </a:extLst>
          </p:cNvPr>
          <p:cNvPicPr>
            <a:picLocks noChangeAspect="1"/>
          </p:cNvPicPr>
          <p:nvPr/>
        </p:nvPicPr>
        <p:blipFill>
          <a:blip r:embed="rId3"/>
          <a:stretch>
            <a:fillRect/>
          </a:stretch>
        </p:blipFill>
        <p:spPr>
          <a:xfrm>
            <a:off x="3539572" y="3861325"/>
            <a:ext cx="8537713" cy="2868453"/>
          </a:xfrm>
          <a:prstGeom prst="rect">
            <a:avLst/>
          </a:prstGeom>
        </p:spPr>
      </p:pic>
    </p:spTree>
    <p:extLst>
      <p:ext uri="{BB962C8B-B14F-4D97-AF65-F5344CB8AC3E}">
        <p14:creationId xmlns:p14="http://schemas.microsoft.com/office/powerpoint/2010/main" val="344033407"/>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715E957B-D01C-4679-B24C-084D7435AC2E}"/>
              </a:ext>
            </a:extLst>
          </p:cNvPr>
          <p:cNvPicPr>
            <a:picLocks noChangeAspect="1"/>
          </p:cNvPicPr>
          <p:nvPr/>
        </p:nvPicPr>
        <p:blipFill>
          <a:blip r:embed="rId2"/>
          <a:stretch>
            <a:fillRect/>
          </a:stretch>
        </p:blipFill>
        <p:spPr>
          <a:xfrm>
            <a:off x="51972" y="75818"/>
            <a:ext cx="9553575" cy="3600450"/>
          </a:xfrm>
          <a:prstGeom prst="rect">
            <a:avLst/>
          </a:prstGeom>
        </p:spPr>
      </p:pic>
      <p:pic>
        <p:nvPicPr>
          <p:cNvPr id="6" name="Picture 5" descr="A screenshot of a social media post&#10;&#10;Description automatically generated">
            <a:extLst>
              <a:ext uri="{FF2B5EF4-FFF2-40B4-BE49-F238E27FC236}">
                <a16:creationId xmlns:a16="http://schemas.microsoft.com/office/drawing/2014/main" id="{57665AC4-4B7C-40BE-AF67-86B19BA69578}"/>
              </a:ext>
            </a:extLst>
          </p:cNvPr>
          <p:cNvPicPr>
            <a:picLocks noChangeAspect="1"/>
          </p:cNvPicPr>
          <p:nvPr/>
        </p:nvPicPr>
        <p:blipFill>
          <a:blip r:embed="rId3"/>
          <a:stretch>
            <a:fillRect/>
          </a:stretch>
        </p:blipFill>
        <p:spPr>
          <a:xfrm>
            <a:off x="1625463" y="3776248"/>
            <a:ext cx="10382250" cy="2943225"/>
          </a:xfrm>
          <a:prstGeom prst="rect">
            <a:avLst/>
          </a:prstGeom>
        </p:spPr>
      </p:pic>
    </p:spTree>
    <p:extLst>
      <p:ext uri="{BB962C8B-B14F-4D97-AF65-F5344CB8AC3E}">
        <p14:creationId xmlns:p14="http://schemas.microsoft.com/office/powerpoint/2010/main" val="2188933552"/>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9">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13" name="Freeform: Shape 11">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E236C439-B204-46FD-8AA2-BB52A2782888}"/>
              </a:ext>
            </a:extLst>
          </p:cNvPr>
          <p:cNvSpPr>
            <a:spLocks noGrp="1"/>
          </p:cNvSpPr>
          <p:nvPr>
            <p:ph type="ctrTitle"/>
          </p:nvPr>
        </p:nvSpPr>
        <p:spPr>
          <a:xfrm>
            <a:off x="4661452" y="199045"/>
            <a:ext cx="7447721" cy="973772"/>
          </a:xfrm>
        </p:spPr>
        <p:txBody>
          <a:bodyPr anchor="ctr">
            <a:normAutofit/>
          </a:bodyPr>
          <a:lstStyle/>
          <a:p>
            <a:r>
              <a:rPr lang="en-US" sz="6000" dirty="0"/>
              <a:t>Stored Procedures</a:t>
            </a:r>
          </a:p>
        </p:txBody>
      </p:sp>
      <p:pic>
        <p:nvPicPr>
          <p:cNvPr id="14" name="image16.png">
            <a:extLst>
              <a:ext uri="{FF2B5EF4-FFF2-40B4-BE49-F238E27FC236}">
                <a16:creationId xmlns:a16="http://schemas.microsoft.com/office/drawing/2014/main" id="{67482522-867E-454E-91B5-4D1B3A20E7BC}"/>
              </a:ext>
            </a:extLst>
          </p:cNvPr>
          <p:cNvPicPr/>
          <p:nvPr/>
        </p:nvPicPr>
        <p:blipFill rotWithShape="1">
          <a:blip r:embed="rId2"/>
          <a:srcRect r="2313"/>
          <a:stretch/>
        </p:blipFill>
        <p:spPr>
          <a:xfrm>
            <a:off x="187187" y="1078395"/>
            <a:ext cx="6342822" cy="2907196"/>
          </a:xfrm>
          <a:prstGeom prst="rect">
            <a:avLst/>
          </a:prstGeom>
          <a:ln/>
        </p:spPr>
      </p:pic>
      <p:pic>
        <p:nvPicPr>
          <p:cNvPr id="15" name="image2.png">
            <a:extLst>
              <a:ext uri="{FF2B5EF4-FFF2-40B4-BE49-F238E27FC236}">
                <a16:creationId xmlns:a16="http://schemas.microsoft.com/office/drawing/2014/main" id="{959C45CC-DC74-4A96-BC77-57C0743395E2}"/>
              </a:ext>
            </a:extLst>
          </p:cNvPr>
          <p:cNvPicPr/>
          <p:nvPr/>
        </p:nvPicPr>
        <p:blipFill>
          <a:blip r:embed="rId3"/>
          <a:srcRect/>
          <a:stretch>
            <a:fillRect/>
          </a:stretch>
        </p:blipFill>
        <p:spPr>
          <a:xfrm>
            <a:off x="5241235" y="2786304"/>
            <a:ext cx="5943600" cy="4013200"/>
          </a:xfrm>
          <a:prstGeom prst="rect">
            <a:avLst/>
          </a:prstGeom>
          <a:ln/>
        </p:spPr>
      </p:pic>
    </p:spTree>
    <p:extLst>
      <p:ext uri="{BB962C8B-B14F-4D97-AF65-F5344CB8AC3E}">
        <p14:creationId xmlns:p14="http://schemas.microsoft.com/office/powerpoint/2010/main" val="477654972"/>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8.png">
            <a:extLst>
              <a:ext uri="{FF2B5EF4-FFF2-40B4-BE49-F238E27FC236}">
                <a16:creationId xmlns:a16="http://schemas.microsoft.com/office/drawing/2014/main" id="{C269AF50-047F-4BB8-8A99-5F566AA3C486}"/>
              </a:ext>
            </a:extLst>
          </p:cNvPr>
          <p:cNvPicPr/>
          <p:nvPr/>
        </p:nvPicPr>
        <p:blipFill>
          <a:blip r:embed="rId2"/>
          <a:srcRect/>
          <a:stretch>
            <a:fillRect/>
          </a:stretch>
        </p:blipFill>
        <p:spPr>
          <a:xfrm>
            <a:off x="281608" y="231360"/>
            <a:ext cx="6457121" cy="3267213"/>
          </a:xfrm>
          <a:prstGeom prst="rect">
            <a:avLst/>
          </a:prstGeom>
          <a:ln/>
        </p:spPr>
      </p:pic>
      <p:pic>
        <p:nvPicPr>
          <p:cNvPr id="5" name="image17.png">
            <a:extLst>
              <a:ext uri="{FF2B5EF4-FFF2-40B4-BE49-F238E27FC236}">
                <a16:creationId xmlns:a16="http://schemas.microsoft.com/office/drawing/2014/main" id="{897A739E-863C-4729-A627-8C75D56E37A3}"/>
              </a:ext>
            </a:extLst>
          </p:cNvPr>
          <p:cNvPicPr/>
          <p:nvPr/>
        </p:nvPicPr>
        <p:blipFill>
          <a:blip r:embed="rId3"/>
          <a:srcRect/>
          <a:stretch>
            <a:fillRect/>
          </a:stretch>
        </p:blipFill>
        <p:spPr>
          <a:xfrm>
            <a:off x="4644887" y="2741543"/>
            <a:ext cx="7207526" cy="3853070"/>
          </a:xfrm>
          <a:prstGeom prst="rect">
            <a:avLst/>
          </a:prstGeom>
          <a:ln/>
        </p:spPr>
      </p:pic>
    </p:spTree>
    <p:extLst>
      <p:ext uri="{BB962C8B-B14F-4D97-AF65-F5344CB8AC3E}">
        <p14:creationId xmlns:p14="http://schemas.microsoft.com/office/powerpoint/2010/main" val="3871093274"/>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5.png">
            <a:extLst>
              <a:ext uri="{FF2B5EF4-FFF2-40B4-BE49-F238E27FC236}">
                <a16:creationId xmlns:a16="http://schemas.microsoft.com/office/drawing/2014/main" id="{920DBB23-1754-424F-9E16-523CF4EAFACD}"/>
              </a:ext>
            </a:extLst>
          </p:cNvPr>
          <p:cNvPicPr/>
          <p:nvPr/>
        </p:nvPicPr>
        <p:blipFill>
          <a:blip r:embed="rId2"/>
          <a:srcRect/>
          <a:stretch>
            <a:fillRect/>
          </a:stretch>
        </p:blipFill>
        <p:spPr>
          <a:xfrm>
            <a:off x="924339" y="1381539"/>
            <a:ext cx="10063369" cy="4209222"/>
          </a:xfrm>
          <a:prstGeom prst="rect">
            <a:avLst/>
          </a:prstGeom>
          <a:ln/>
        </p:spPr>
      </p:pic>
    </p:spTree>
    <p:extLst>
      <p:ext uri="{BB962C8B-B14F-4D97-AF65-F5344CB8AC3E}">
        <p14:creationId xmlns:p14="http://schemas.microsoft.com/office/powerpoint/2010/main" val="2304177305"/>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54008D9-3D5A-4A71-8E75-5C3555E36E55}"/>
              </a:ext>
            </a:extLst>
          </p:cNvPr>
          <p:cNvSpPr>
            <a:spLocks noGrp="1"/>
          </p:cNvSpPr>
          <p:nvPr>
            <p:ph type="ctrTitle"/>
          </p:nvPr>
        </p:nvSpPr>
        <p:spPr>
          <a:xfrm>
            <a:off x="7649469" y="204015"/>
            <a:ext cx="3964406" cy="1107950"/>
          </a:xfrm>
        </p:spPr>
        <p:txBody>
          <a:bodyPr anchor="ctr">
            <a:normAutofit/>
          </a:bodyPr>
          <a:lstStyle/>
          <a:p>
            <a:r>
              <a:rPr lang="en-US" sz="6000" dirty="0"/>
              <a:t>Triggers</a:t>
            </a:r>
          </a:p>
        </p:txBody>
      </p:sp>
      <p:pic>
        <p:nvPicPr>
          <p:cNvPr id="5" name="Picture 4" descr="A screenshot of a cell phone&#10;&#10;Description automatically generated">
            <a:extLst>
              <a:ext uri="{FF2B5EF4-FFF2-40B4-BE49-F238E27FC236}">
                <a16:creationId xmlns:a16="http://schemas.microsoft.com/office/drawing/2014/main" id="{187FAF44-BD57-44FC-828C-B77418C55B31}"/>
              </a:ext>
            </a:extLst>
          </p:cNvPr>
          <p:cNvPicPr>
            <a:picLocks noChangeAspect="1"/>
          </p:cNvPicPr>
          <p:nvPr/>
        </p:nvPicPr>
        <p:blipFill>
          <a:blip r:embed="rId2"/>
          <a:stretch>
            <a:fillRect/>
          </a:stretch>
        </p:blipFill>
        <p:spPr>
          <a:xfrm>
            <a:off x="768340" y="204015"/>
            <a:ext cx="6067737" cy="4270594"/>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BD1CE39F-BB5E-46E1-8FE7-B9EB981FB213}"/>
              </a:ext>
            </a:extLst>
          </p:cNvPr>
          <p:cNvPicPr>
            <a:picLocks noChangeAspect="1"/>
          </p:cNvPicPr>
          <p:nvPr/>
        </p:nvPicPr>
        <p:blipFill>
          <a:blip r:embed="rId3"/>
          <a:stretch>
            <a:fillRect/>
          </a:stretch>
        </p:blipFill>
        <p:spPr>
          <a:xfrm>
            <a:off x="694984" y="4474609"/>
            <a:ext cx="8817132" cy="2080248"/>
          </a:xfrm>
          <a:prstGeom prst="rect">
            <a:avLst/>
          </a:prstGeom>
        </p:spPr>
      </p:pic>
    </p:spTree>
    <p:extLst>
      <p:ext uri="{BB962C8B-B14F-4D97-AF65-F5344CB8AC3E}">
        <p14:creationId xmlns:p14="http://schemas.microsoft.com/office/powerpoint/2010/main" val="1419822490"/>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5" name="Picture 4" descr="A screenshot of a social media post&#10;&#10;Description automatically generated">
            <a:extLst>
              <a:ext uri="{FF2B5EF4-FFF2-40B4-BE49-F238E27FC236}">
                <a16:creationId xmlns:a16="http://schemas.microsoft.com/office/drawing/2014/main" id="{52F07680-0D96-4B77-825C-D5BB0E2270FC}"/>
              </a:ext>
            </a:extLst>
          </p:cNvPr>
          <p:cNvPicPr>
            <a:picLocks noChangeAspect="1"/>
          </p:cNvPicPr>
          <p:nvPr/>
        </p:nvPicPr>
        <p:blipFill>
          <a:blip r:embed="rId2"/>
          <a:stretch>
            <a:fillRect/>
          </a:stretch>
        </p:blipFill>
        <p:spPr>
          <a:xfrm>
            <a:off x="385651" y="102153"/>
            <a:ext cx="4334098" cy="4467455"/>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216E07E7-4940-4A57-9250-9CE6FCBF5025}"/>
              </a:ext>
            </a:extLst>
          </p:cNvPr>
          <p:cNvPicPr>
            <a:picLocks noChangeAspect="1"/>
          </p:cNvPicPr>
          <p:nvPr/>
        </p:nvPicPr>
        <p:blipFill>
          <a:blip r:embed="rId3"/>
          <a:stretch>
            <a:fillRect/>
          </a:stretch>
        </p:blipFill>
        <p:spPr>
          <a:xfrm>
            <a:off x="3446374" y="3292563"/>
            <a:ext cx="8858222" cy="3417991"/>
          </a:xfrm>
          <a:prstGeom prst="rect">
            <a:avLst/>
          </a:prstGeom>
        </p:spPr>
      </p:pic>
    </p:spTree>
    <p:extLst>
      <p:ext uri="{BB962C8B-B14F-4D97-AF65-F5344CB8AC3E}">
        <p14:creationId xmlns:p14="http://schemas.microsoft.com/office/powerpoint/2010/main" val="2056214139"/>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3F6F06-A72D-4442-A031-E1D2004CB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478DE0B-A154-4381-AC89-70B37F34B177}"/>
              </a:ext>
            </a:extLst>
          </p:cNvPr>
          <p:cNvSpPr>
            <a:spLocks noGrp="1"/>
          </p:cNvSpPr>
          <p:nvPr>
            <p:ph type="ctrTitle"/>
          </p:nvPr>
        </p:nvSpPr>
        <p:spPr>
          <a:xfrm>
            <a:off x="6496529" y="119533"/>
            <a:ext cx="5602705" cy="1078133"/>
          </a:xfrm>
        </p:spPr>
        <p:txBody>
          <a:bodyPr anchor="b">
            <a:normAutofit fontScale="90000"/>
          </a:bodyPr>
          <a:lstStyle/>
          <a:p>
            <a:r>
              <a:rPr lang="en-US" sz="6000" dirty="0"/>
              <a:t>Front End:</a:t>
            </a:r>
            <a:br>
              <a:rPr lang="en-US" sz="6000" dirty="0"/>
            </a:br>
            <a:r>
              <a:rPr lang="en-US" sz="2200" dirty="0"/>
              <a:t>Login Page</a:t>
            </a:r>
            <a:endParaRPr lang="en-US" sz="6000" dirty="0"/>
          </a:p>
        </p:txBody>
      </p:sp>
      <p:pic>
        <p:nvPicPr>
          <p:cNvPr id="5" name="Picture 4" descr="A screenshot of a cell phone&#10;&#10;Description automatically generated">
            <a:extLst>
              <a:ext uri="{FF2B5EF4-FFF2-40B4-BE49-F238E27FC236}">
                <a16:creationId xmlns:a16="http://schemas.microsoft.com/office/drawing/2014/main" id="{1168DB8B-A442-4052-8FDE-DD7295C01C09}"/>
              </a:ext>
            </a:extLst>
          </p:cNvPr>
          <p:cNvPicPr>
            <a:picLocks noChangeAspect="1"/>
          </p:cNvPicPr>
          <p:nvPr/>
        </p:nvPicPr>
        <p:blipFill>
          <a:blip r:embed="rId2"/>
          <a:stretch>
            <a:fillRect/>
          </a:stretch>
        </p:blipFill>
        <p:spPr>
          <a:xfrm>
            <a:off x="323602" y="1940192"/>
            <a:ext cx="8571920" cy="4564546"/>
          </a:xfrm>
          <a:prstGeom prst="rect">
            <a:avLst/>
          </a:prstGeom>
        </p:spPr>
      </p:pic>
    </p:spTree>
    <p:extLst>
      <p:ext uri="{BB962C8B-B14F-4D97-AF65-F5344CB8AC3E}">
        <p14:creationId xmlns:p14="http://schemas.microsoft.com/office/powerpoint/2010/main" val="1329317438"/>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48DC88E-F17C-4A8C-A65F-47947AECAEF4}"/>
              </a:ext>
            </a:extLst>
          </p:cNvPr>
          <p:cNvSpPr>
            <a:spLocks noGrp="1"/>
          </p:cNvSpPr>
          <p:nvPr>
            <p:ph type="ctrTitle"/>
          </p:nvPr>
        </p:nvSpPr>
        <p:spPr>
          <a:xfrm>
            <a:off x="6292777" y="258680"/>
            <a:ext cx="5602705" cy="1525394"/>
          </a:xfrm>
        </p:spPr>
        <p:txBody>
          <a:bodyPr anchor="ctr">
            <a:normAutofit/>
          </a:bodyPr>
          <a:lstStyle/>
          <a:p>
            <a:r>
              <a:rPr lang="en-US" sz="6000" dirty="0"/>
              <a:t>Front End:</a:t>
            </a:r>
            <a:br>
              <a:rPr lang="en-US" sz="6000" dirty="0"/>
            </a:br>
            <a:r>
              <a:rPr lang="en-US" sz="3200" dirty="0"/>
              <a:t>User page</a:t>
            </a:r>
            <a:endParaRPr lang="en-US" sz="6000" dirty="0"/>
          </a:p>
        </p:txBody>
      </p:sp>
      <p:pic>
        <p:nvPicPr>
          <p:cNvPr id="5" name="Picture 4" descr="A screenshot of a social media post&#10;&#10;Description automatically generated">
            <a:extLst>
              <a:ext uri="{FF2B5EF4-FFF2-40B4-BE49-F238E27FC236}">
                <a16:creationId xmlns:a16="http://schemas.microsoft.com/office/drawing/2014/main" id="{6496EF9D-CF82-477A-9AC2-897AE672824C}"/>
              </a:ext>
            </a:extLst>
          </p:cNvPr>
          <p:cNvPicPr>
            <a:picLocks noChangeAspect="1"/>
          </p:cNvPicPr>
          <p:nvPr/>
        </p:nvPicPr>
        <p:blipFill>
          <a:blip r:embed="rId2"/>
          <a:stretch>
            <a:fillRect/>
          </a:stretch>
        </p:blipFill>
        <p:spPr>
          <a:xfrm>
            <a:off x="494189" y="1839567"/>
            <a:ext cx="8824850" cy="4660624"/>
          </a:xfrm>
          <a:prstGeom prst="rect">
            <a:avLst/>
          </a:prstGeom>
        </p:spPr>
      </p:pic>
    </p:spTree>
    <p:extLst>
      <p:ext uri="{BB962C8B-B14F-4D97-AF65-F5344CB8AC3E}">
        <p14:creationId xmlns:p14="http://schemas.microsoft.com/office/powerpoint/2010/main" val="3172544185"/>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371A3-5291-433C-B3F9-5C5364B54138}"/>
              </a:ext>
            </a:extLst>
          </p:cNvPr>
          <p:cNvSpPr>
            <a:spLocks noGrp="1"/>
          </p:cNvSpPr>
          <p:nvPr>
            <p:ph type="ctrTitle"/>
          </p:nvPr>
        </p:nvSpPr>
        <p:spPr>
          <a:xfrm>
            <a:off x="628589" y="657096"/>
            <a:ext cx="5705856" cy="408888"/>
          </a:xfrm>
        </p:spPr>
        <p:txBody>
          <a:bodyPr>
            <a:normAutofit fontScale="90000"/>
          </a:bodyPr>
          <a:lstStyle/>
          <a:p>
            <a:r>
              <a:rPr lang="en-US" dirty="0"/>
              <a:t>Objective</a:t>
            </a:r>
          </a:p>
        </p:txBody>
      </p:sp>
      <p:sp>
        <p:nvSpPr>
          <p:cNvPr id="3" name="Subtitle 2">
            <a:extLst>
              <a:ext uri="{FF2B5EF4-FFF2-40B4-BE49-F238E27FC236}">
                <a16:creationId xmlns:a16="http://schemas.microsoft.com/office/drawing/2014/main" id="{C61AF75C-1F73-4E2C-B6AD-7CAE009F862C}"/>
              </a:ext>
            </a:extLst>
          </p:cNvPr>
          <p:cNvSpPr>
            <a:spLocks noGrp="1"/>
          </p:cNvSpPr>
          <p:nvPr>
            <p:ph type="subTitle" idx="1"/>
          </p:nvPr>
        </p:nvSpPr>
        <p:spPr>
          <a:xfrm>
            <a:off x="731846" y="1359032"/>
            <a:ext cx="8226340" cy="5002649"/>
          </a:xfrm>
        </p:spPr>
        <p:txBody>
          <a:bodyPr>
            <a:normAutofit/>
          </a:bodyPr>
          <a:lstStyle/>
          <a:p>
            <a:pPr marL="285750" lvl="0" indent="-285750" defTabSz="457200">
              <a:spcBef>
                <a:spcPct val="20000"/>
              </a:spcBef>
              <a:spcAft>
                <a:spcPts val="600"/>
              </a:spcAft>
              <a:buClr>
                <a:srgbClr val="944DC3"/>
              </a:buClr>
              <a:buSzPct val="92000"/>
              <a:buFont typeface="Arial" panose="020B0604020202020204" pitchFamily="34" charset="0"/>
              <a:buChar char="•"/>
            </a:pPr>
            <a:r>
              <a:rPr lang="en-US" sz="1600" cap="none" dirty="0">
                <a:solidFill>
                  <a:srgbClr val="000000">
                    <a:lumMod val="75000"/>
                    <a:lumOff val="25000"/>
                  </a:srgbClr>
                </a:solidFill>
                <a:latin typeface="Franklin Gothic Book" panose="020B0502020104020203"/>
              </a:rPr>
              <a:t>In today’s fast-changing business environment, it’s extremely important to be able to respond to client needs in the most effective and timely manner. </a:t>
            </a:r>
          </a:p>
          <a:p>
            <a:pPr marL="285750" lvl="0" indent="-285750" defTabSz="457200">
              <a:spcBef>
                <a:spcPct val="20000"/>
              </a:spcBef>
              <a:spcAft>
                <a:spcPts val="600"/>
              </a:spcAft>
              <a:buClr>
                <a:srgbClr val="944DC3"/>
              </a:buClr>
              <a:buSzPct val="92000"/>
              <a:buFont typeface="Arial" panose="020B0604020202020204" pitchFamily="34" charset="0"/>
              <a:buChar char="•"/>
            </a:pPr>
            <a:r>
              <a:rPr lang="en-US" sz="1600" cap="none" dirty="0">
                <a:solidFill>
                  <a:srgbClr val="000000">
                    <a:lumMod val="75000"/>
                    <a:lumOff val="25000"/>
                  </a:srgbClr>
                </a:solidFill>
                <a:latin typeface="Franklin Gothic Book" panose="020B0502020104020203"/>
              </a:rPr>
              <a:t>If your customers wish to see your business online and have instant access to your products or services. In order to develop an e-commerce Database, one needs to track transactions, organize products and provide structure to the stored data and this project does this in very efficient manner.</a:t>
            </a:r>
          </a:p>
          <a:p>
            <a:pPr marL="285750" lvl="0" indent="-285750" defTabSz="457200">
              <a:spcBef>
                <a:spcPct val="20000"/>
              </a:spcBef>
              <a:spcAft>
                <a:spcPts val="600"/>
              </a:spcAft>
              <a:buClr>
                <a:srgbClr val="944DC3"/>
              </a:buClr>
              <a:buSzPct val="92000"/>
              <a:buFont typeface="Arial" panose="020B0604020202020204" pitchFamily="34" charset="0"/>
              <a:buChar char="•"/>
            </a:pPr>
            <a:r>
              <a:rPr lang="en-US" sz="1600" cap="none" dirty="0">
                <a:solidFill>
                  <a:srgbClr val="000000">
                    <a:lumMod val="75000"/>
                    <a:lumOff val="25000"/>
                  </a:srgbClr>
                </a:solidFill>
                <a:latin typeface="Franklin Gothic Book" panose="020B0502020104020203"/>
              </a:rPr>
              <a:t>The main purpose to a database is to store information. Have a question about a customer order? Check the database. Want to know a product price? Check the database. </a:t>
            </a:r>
          </a:p>
          <a:p>
            <a:pPr marL="285750" lvl="0" indent="-285750" defTabSz="457200">
              <a:spcBef>
                <a:spcPct val="20000"/>
              </a:spcBef>
              <a:spcAft>
                <a:spcPts val="600"/>
              </a:spcAft>
              <a:buClr>
                <a:srgbClr val="944DC3"/>
              </a:buClr>
              <a:buSzPct val="92000"/>
              <a:buFont typeface="Arial" panose="020B0604020202020204" pitchFamily="34" charset="0"/>
              <a:buChar char="•"/>
            </a:pPr>
            <a:r>
              <a:rPr lang="en-US" sz="1600" cap="none" dirty="0">
                <a:solidFill>
                  <a:srgbClr val="000000">
                    <a:lumMod val="75000"/>
                    <a:lumOff val="25000"/>
                  </a:srgbClr>
                </a:solidFill>
                <a:latin typeface="Franklin Gothic Book" panose="020B0502020104020203"/>
              </a:rPr>
              <a:t>By using a database, a web application can ignore the actual data and focus more on the presentation and behavior of that data. The end result is that the amount of code and logic in the web application is much smaller and easier to understand.</a:t>
            </a:r>
          </a:p>
          <a:p>
            <a:pPr marL="285750" lvl="0" indent="-285750" defTabSz="457200">
              <a:spcBef>
                <a:spcPct val="20000"/>
              </a:spcBef>
              <a:spcAft>
                <a:spcPts val="600"/>
              </a:spcAft>
              <a:buClr>
                <a:srgbClr val="944DC3"/>
              </a:buClr>
              <a:buSzPct val="92000"/>
              <a:buFont typeface="Arial" panose="020B0604020202020204" pitchFamily="34" charset="0"/>
              <a:buChar char="•"/>
            </a:pPr>
            <a:r>
              <a:rPr lang="en-US" sz="1600" cap="none" dirty="0">
                <a:solidFill>
                  <a:srgbClr val="000000">
                    <a:lumMod val="75000"/>
                    <a:lumOff val="25000"/>
                  </a:srgbClr>
                </a:solidFill>
                <a:latin typeface="Franklin Gothic Book" panose="020B0502020104020203"/>
              </a:rPr>
              <a:t>For example, if all products have images, then the web application just needs to ask for that data — i.e., an image — and show it as a product preview. It doesn’t care if there is one image, three images, or what the images actually are showing. The application just expects to get back an image URL, which it then displays.</a:t>
            </a:r>
          </a:p>
        </p:txBody>
      </p:sp>
      <p:pic>
        <p:nvPicPr>
          <p:cNvPr id="7" name="Picture 6" descr="A close up of a sign&#10;&#10;Description automatically generated">
            <a:extLst>
              <a:ext uri="{FF2B5EF4-FFF2-40B4-BE49-F238E27FC236}">
                <a16:creationId xmlns:a16="http://schemas.microsoft.com/office/drawing/2014/main" id="{43A877F6-8751-43D0-83F9-B982941BE887}"/>
              </a:ext>
            </a:extLst>
          </p:cNvPr>
          <p:cNvPicPr>
            <a:picLocks noChangeAspect="1"/>
          </p:cNvPicPr>
          <p:nvPr/>
        </p:nvPicPr>
        <p:blipFill>
          <a:blip r:embed="rId2"/>
          <a:stretch>
            <a:fillRect/>
          </a:stretch>
        </p:blipFill>
        <p:spPr>
          <a:xfrm>
            <a:off x="9680920" y="4385021"/>
            <a:ext cx="2143125" cy="2143125"/>
          </a:xfrm>
          <a:prstGeom prst="rect">
            <a:avLst/>
          </a:prstGeom>
        </p:spPr>
      </p:pic>
    </p:spTree>
    <p:extLst>
      <p:ext uri="{BB962C8B-B14F-4D97-AF65-F5344CB8AC3E}">
        <p14:creationId xmlns:p14="http://schemas.microsoft.com/office/powerpoint/2010/main" val="2818956758"/>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6143731-33E2-492D-BCBA-5BE6200E883E}"/>
              </a:ext>
            </a:extLst>
          </p:cNvPr>
          <p:cNvSpPr>
            <a:spLocks noGrp="1"/>
          </p:cNvSpPr>
          <p:nvPr>
            <p:ph type="ctrTitle"/>
          </p:nvPr>
        </p:nvSpPr>
        <p:spPr>
          <a:xfrm>
            <a:off x="6345342" y="271778"/>
            <a:ext cx="5602705" cy="1555211"/>
          </a:xfrm>
        </p:spPr>
        <p:txBody>
          <a:bodyPr anchor="ctr">
            <a:normAutofit/>
          </a:bodyPr>
          <a:lstStyle/>
          <a:p>
            <a:r>
              <a:rPr lang="en-US" sz="6000" dirty="0"/>
              <a:t>Front End:</a:t>
            </a:r>
            <a:br>
              <a:rPr lang="en-US" sz="6000" dirty="0"/>
            </a:br>
            <a:r>
              <a:rPr lang="en-US" sz="2400" dirty="0"/>
              <a:t>Reset Password page</a:t>
            </a:r>
            <a:endParaRPr lang="en-US" sz="6000" dirty="0"/>
          </a:p>
        </p:txBody>
      </p:sp>
      <p:pic>
        <p:nvPicPr>
          <p:cNvPr id="5" name="Picture 4" descr="A screenshot of a cell phone&#10;&#10;Description automatically generated">
            <a:extLst>
              <a:ext uri="{FF2B5EF4-FFF2-40B4-BE49-F238E27FC236}">
                <a16:creationId xmlns:a16="http://schemas.microsoft.com/office/drawing/2014/main" id="{8CFC5C7F-CAF7-470C-9D65-E8CE3427DF33}"/>
              </a:ext>
            </a:extLst>
          </p:cNvPr>
          <p:cNvPicPr>
            <a:picLocks noChangeAspect="1"/>
          </p:cNvPicPr>
          <p:nvPr/>
        </p:nvPicPr>
        <p:blipFill>
          <a:blip r:embed="rId2"/>
          <a:stretch>
            <a:fillRect/>
          </a:stretch>
        </p:blipFill>
        <p:spPr>
          <a:xfrm>
            <a:off x="224838" y="1913284"/>
            <a:ext cx="8577432" cy="4487516"/>
          </a:xfrm>
          <a:prstGeom prst="rect">
            <a:avLst/>
          </a:prstGeom>
        </p:spPr>
      </p:pic>
    </p:spTree>
    <p:extLst>
      <p:ext uri="{BB962C8B-B14F-4D97-AF65-F5344CB8AC3E}">
        <p14:creationId xmlns:p14="http://schemas.microsoft.com/office/powerpoint/2010/main" val="1063741956"/>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AECC5F-7FE0-48AD-8A9C-A649565CCB42}"/>
              </a:ext>
            </a:extLst>
          </p:cNvPr>
          <p:cNvSpPr>
            <a:spLocks noGrp="1"/>
          </p:cNvSpPr>
          <p:nvPr>
            <p:ph type="ctrTitle"/>
          </p:nvPr>
        </p:nvSpPr>
        <p:spPr>
          <a:xfrm>
            <a:off x="5895212" y="477341"/>
            <a:ext cx="5602705" cy="1316672"/>
          </a:xfrm>
        </p:spPr>
        <p:txBody>
          <a:bodyPr anchor="ctr">
            <a:normAutofit/>
          </a:bodyPr>
          <a:lstStyle/>
          <a:p>
            <a:r>
              <a:rPr lang="en-US" sz="6000" dirty="0"/>
              <a:t>Front End:</a:t>
            </a:r>
            <a:br>
              <a:rPr lang="en-US" sz="6000" dirty="0"/>
            </a:br>
            <a:r>
              <a:rPr lang="en-US" sz="2400" dirty="0"/>
              <a:t>Order Details</a:t>
            </a:r>
            <a:endParaRPr lang="en-US" sz="6000" dirty="0"/>
          </a:p>
        </p:txBody>
      </p:sp>
      <p:pic>
        <p:nvPicPr>
          <p:cNvPr id="5" name="Picture 4" descr="A screenshot of a social media post&#10;&#10;Description automatically generated">
            <a:extLst>
              <a:ext uri="{FF2B5EF4-FFF2-40B4-BE49-F238E27FC236}">
                <a16:creationId xmlns:a16="http://schemas.microsoft.com/office/drawing/2014/main" id="{2A995468-F05D-49CB-B967-A9B222BC8C2A}"/>
              </a:ext>
            </a:extLst>
          </p:cNvPr>
          <p:cNvPicPr>
            <a:picLocks noChangeAspect="1"/>
          </p:cNvPicPr>
          <p:nvPr/>
        </p:nvPicPr>
        <p:blipFill>
          <a:blip r:embed="rId2"/>
          <a:stretch>
            <a:fillRect/>
          </a:stretch>
        </p:blipFill>
        <p:spPr>
          <a:xfrm>
            <a:off x="160783" y="1993560"/>
            <a:ext cx="8845027" cy="4645779"/>
          </a:xfrm>
          <a:prstGeom prst="rect">
            <a:avLst/>
          </a:prstGeom>
        </p:spPr>
      </p:pic>
    </p:spTree>
    <p:extLst>
      <p:ext uri="{BB962C8B-B14F-4D97-AF65-F5344CB8AC3E}">
        <p14:creationId xmlns:p14="http://schemas.microsoft.com/office/powerpoint/2010/main" val="1520438503"/>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0ADAE8B-DF86-403C-A805-5860626E0C8B}"/>
              </a:ext>
            </a:extLst>
          </p:cNvPr>
          <p:cNvSpPr>
            <a:spLocks noGrp="1"/>
          </p:cNvSpPr>
          <p:nvPr>
            <p:ph type="ctrTitle"/>
          </p:nvPr>
        </p:nvSpPr>
        <p:spPr>
          <a:xfrm>
            <a:off x="6272898" y="452987"/>
            <a:ext cx="5602705" cy="1247098"/>
          </a:xfrm>
        </p:spPr>
        <p:txBody>
          <a:bodyPr anchor="ctr">
            <a:normAutofit fontScale="90000"/>
          </a:bodyPr>
          <a:lstStyle/>
          <a:p>
            <a:r>
              <a:rPr lang="en-US" sz="6000" dirty="0"/>
              <a:t>Front End:</a:t>
            </a:r>
            <a:br>
              <a:rPr lang="en-US" sz="6000" dirty="0"/>
            </a:br>
            <a:r>
              <a:rPr lang="en-US" sz="2200" dirty="0"/>
              <a:t>Product Details Search based on Brand and category</a:t>
            </a:r>
            <a:endParaRPr lang="en-US" sz="6000" dirty="0"/>
          </a:p>
        </p:txBody>
      </p:sp>
      <p:pic>
        <p:nvPicPr>
          <p:cNvPr id="5" name="Picture 4" descr="A screenshot of a social media post&#10;&#10;Description automatically generated">
            <a:extLst>
              <a:ext uri="{FF2B5EF4-FFF2-40B4-BE49-F238E27FC236}">
                <a16:creationId xmlns:a16="http://schemas.microsoft.com/office/drawing/2014/main" id="{9F490A67-A081-41CD-8307-070C0B01779C}"/>
              </a:ext>
            </a:extLst>
          </p:cNvPr>
          <p:cNvPicPr>
            <a:picLocks noChangeAspect="1"/>
          </p:cNvPicPr>
          <p:nvPr/>
        </p:nvPicPr>
        <p:blipFill>
          <a:blip r:embed="rId2"/>
          <a:stretch>
            <a:fillRect/>
          </a:stretch>
        </p:blipFill>
        <p:spPr>
          <a:xfrm>
            <a:off x="136356" y="1810754"/>
            <a:ext cx="9489691" cy="4952114"/>
          </a:xfrm>
          <a:prstGeom prst="rect">
            <a:avLst/>
          </a:prstGeom>
        </p:spPr>
      </p:pic>
    </p:spTree>
    <p:extLst>
      <p:ext uri="{BB962C8B-B14F-4D97-AF65-F5344CB8AC3E}">
        <p14:creationId xmlns:p14="http://schemas.microsoft.com/office/powerpoint/2010/main" val="2221804636"/>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A28483F5-2665-490B-95D6-FF826177ED11}"/>
              </a:ext>
            </a:extLst>
          </p:cNvPr>
          <p:cNvSpPr>
            <a:spLocks noGrp="1"/>
          </p:cNvSpPr>
          <p:nvPr>
            <p:ph type="ctrTitle"/>
          </p:nvPr>
        </p:nvSpPr>
        <p:spPr>
          <a:xfrm>
            <a:off x="6322594" y="348625"/>
            <a:ext cx="5602705" cy="1351459"/>
          </a:xfrm>
        </p:spPr>
        <p:txBody>
          <a:bodyPr anchor="ctr">
            <a:normAutofit/>
          </a:bodyPr>
          <a:lstStyle/>
          <a:p>
            <a:r>
              <a:rPr lang="en-US" sz="6000" dirty="0"/>
              <a:t>Front End:</a:t>
            </a:r>
            <a:br>
              <a:rPr lang="en-US" sz="6000" dirty="0"/>
            </a:br>
            <a:r>
              <a:rPr lang="en-US" sz="2200" dirty="0"/>
              <a:t>Product Search based on Brand</a:t>
            </a:r>
            <a:endParaRPr lang="en-US" sz="6000" dirty="0"/>
          </a:p>
        </p:txBody>
      </p:sp>
      <p:pic>
        <p:nvPicPr>
          <p:cNvPr id="5" name="Picture 4" descr="A screenshot of a social media post&#10;&#10;Description automatically generated">
            <a:extLst>
              <a:ext uri="{FF2B5EF4-FFF2-40B4-BE49-F238E27FC236}">
                <a16:creationId xmlns:a16="http://schemas.microsoft.com/office/drawing/2014/main" id="{6C88D609-F198-49F0-985B-FA2FBAA3CEEA}"/>
              </a:ext>
            </a:extLst>
          </p:cNvPr>
          <p:cNvPicPr>
            <a:picLocks noChangeAspect="1"/>
          </p:cNvPicPr>
          <p:nvPr/>
        </p:nvPicPr>
        <p:blipFill>
          <a:blip r:embed="rId2"/>
          <a:stretch>
            <a:fillRect/>
          </a:stretch>
        </p:blipFill>
        <p:spPr>
          <a:xfrm>
            <a:off x="114300" y="1836808"/>
            <a:ext cx="9491869" cy="4933389"/>
          </a:xfrm>
          <a:prstGeom prst="rect">
            <a:avLst/>
          </a:prstGeom>
        </p:spPr>
      </p:pic>
    </p:spTree>
    <p:extLst>
      <p:ext uri="{BB962C8B-B14F-4D97-AF65-F5344CB8AC3E}">
        <p14:creationId xmlns:p14="http://schemas.microsoft.com/office/powerpoint/2010/main" val="3184436690"/>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E0101319-BCD1-48FD-A328-433DF6C6245F}"/>
              </a:ext>
            </a:extLst>
          </p:cNvPr>
          <p:cNvSpPr>
            <a:spLocks noGrp="1"/>
          </p:cNvSpPr>
          <p:nvPr>
            <p:ph type="ctrTitle"/>
          </p:nvPr>
        </p:nvSpPr>
        <p:spPr>
          <a:xfrm>
            <a:off x="7550939" y="117913"/>
            <a:ext cx="5602705" cy="1609877"/>
          </a:xfrm>
        </p:spPr>
        <p:txBody>
          <a:bodyPr anchor="ctr">
            <a:normAutofit fontScale="90000"/>
          </a:bodyPr>
          <a:lstStyle/>
          <a:p>
            <a:r>
              <a:rPr lang="en-US" sz="6000" dirty="0" err="1"/>
              <a:t>PowerBI</a:t>
            </a:r>
            <a:r>
              <a:rPr lang="en-US" sz="6000" dirty="0"/>
              <a:t> Dashboard</a:t>
            </a:r>
          </a:p>
        </p:txBody>
      </p:sp>
      <p:pic>
        <p:nvPicPr>
          <p:cNvPr id="5" name="Picture 4" descr="A picture containing screenshot&#10;&#10;Description automatically generated">
            <a:extLst>
              <a:ext uri="{FF2B5EF4-FFF2-40B4-BE49-F238E27FC236}">
                <a16:creationId xmlns:a16="http://schemas.microsoft.com/office/drawing/2014/main" id="{9075563D-0814-476A-BC6C-523149AD3A24}"/>
              </a:ext>
            </a:extLst>
          </p:cNvPr>
          <p:cNvPicPr>
            <a:picLocks noChangeAspect="1"/>
          </p:cNvPicPr>
          <p:nvPr/>
        </p:nvPicPr>
        <p:blipFill>
          <a:blip r:embed="rId2"/>
          <a:stretch>
            <a:fillRect/>
          </a:stretch>
        </p:blipFill>
        <p:spPr>
          <a:xfrm>
            <a:off x="0" y="1727790"/>
            <a:ext cx="9148970" cy="5098089"/>
          </a:xfrm>
          <a:prstGeom prst="rect">
            <a:avLst/>
          </a:prstGeom>
        </p:spPr>
      </p:pic>
    </p:spTree>
    <p:extLst>
      <p:ext uri="{BB962C8B-B14F-4D97-AF65-F5344CB8AC3E}">
        <p14:creationId xmlns:p14="http://schemas.microsoft.com/office/powerpoint/2010/main" val="3426300150"/>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A83B-36B3-4FD0-84CC-BD920DE08466}"/>
              </a:ext>
            </a:extLst>
          </p:cNvPr>
          <p:cNvSpPr>
            <a:spLocks noGrp="1"/>
          </p:cNvSpPr>
          <p:nvPr>
            <p:ph type="ctrTitle"/>
          </p:nvPr>
        </p:nvSpPr>
        <p:spPr>
          <a:xfrm>
            <a:off x="1342504" y="456613"/>
            <a:ext cx="8280699" cy="897873"/>
          </a:xfrm>
        </p:spPr>
        <p:txBody>
          <a:bodyPr/>
          <a:lstStyle/>
          <a:p>
            <a:r>
              <a:rPr lang="en-US" dirty="0"/>
              <a:t>Future Scope</a:t>
            </a:r>
          </a:p>
        </p:txBody>
      </p:sp>
      <p:sp>
        <p:nvSpPr>
          <p:cNvPr id="3" name="Subtitle 2">
            <a:extLst>
              <a:ext uri="{FF2B5EF4-FFF2-40B4-BE49-F238E27FC236}">
                <a16:creationId xmlns:a16="http://schemas.microsoft.com/office/drawing/2014/main" id="{CE93066F-DF34-4B6D-9CB0-237893239284}"/>
              </a:ext>
            </a:extLst>
          </p:cNvPr>
          <p:cNvSpPr>
            <a:spLocks noGrp="1"/>
          </p:cNvSpPr>
          <p:nvPr>
            <p:ph type="subTitle" idx="1"/>
          </p:nvPr>
        </p:nvSpPr>
        <p:spPr>
          <a:xfrm>
            <a:off x="1387085" y="1775013"/>
            <a:ext cx="7204364" cy="2738310"/>
          </a:xfrm>
        </p:spPr>
        <p:txBody>
          <a:bodyPr/>
          <a:lstStyle/>
          <a:p>
            <a:pPr marL="285750" lvl="0" indent="-285750" defTabSz="457200">
              <a:lnSpc>
                <a:spcPct val="110000"/>
              </a:lnSpc>
              <a:spcBef>
                <a:spcPct val="20000"/>
              </a:spcBef>
              <a:spcAft>
                <a:spcPts val="600"/>
              </a:spcAft>
              <a:buClr>
                <a:srgbClr val="944DC3"/>
              </a:buClr>
              <a:buSzPct val="92000"/>
              <a:buFont typeface="Wingdings" panose="05000000000000000000" pitchFamily="2" charset="2"/>
              <a:buChar char="§"/>
            </a:pPr>
            <a:r>
              <a:rPr lang="en-US" sz="1700" cap="none" dirty="0">
                <a:solidFill>
                  <a:srgbClr val="2A2441"/>
                </a:solidFill>
                <a:latin typeface="Franklin Gothic Book" panose="020B0502020104020203"/>
              </a:rPr>
              <a:t>The scope of the project is limited to Clothing and Accessories. Many more Product verticals can be introduced in addition to Clothing.</a:t>
            </a:r>
          </a:p>
          <a:p>
            <a:pPr marL="285750" lvl="0" indent="-285750" defTabSz="457200">
              <a:lnSpc>
                <a:spcPct val="110000"/>
              </a:lnSpc>
              <a:spcBef>
                <a:spcPct val="20000"/>
              </a:spcBef>
              <a:spcAft>
                <a:spcPts val="600"/>
              </a:spcAft>
              <a:buClr>
                <a:srgbClr val="944DC3"/>
              </a:buClr>
              <a:buSzPct val="92000"/>
              <a:buFont typeface="Wingdings" panose="05000000000000000000" pitchFamily="2" charset="2"/>
              <a:buChar char="§"/>
            </a:pPr>
            <a:r>
              <a:rPr lang="en-US" sz="1700" cap="none" dirty="0">
                <a:solidFill>
                  <a:srgbClr val="2A2441"/>
                </a:solidFill>
                <a:latin typeface="Franklin Gothic Book" panose="020B0502020104020203"/>
              </a:rPr>
              <a:t>3-D viewing of the products can be Introduced in order to make the product view more interactive</a:t>
            </a:r>
          </a:p>
          <a:p>
            <a:pPr marL="285750" lvl="0" indent="-285750" defTabSz="457200">
              <a:lnSpc>
                <a:spcPct val="110000"/>
              </a:lnSpc>
              <a:spcBef>
                <a:spcPct val="20000"/>
              </a:spcBef>
              <a:spcAft>
                <a:spcPts val="600"/>
              </a:spcAft>
              <a:buClr>
                <a:srgbClr val="944DC3"/>
              </a:buClr>
              <a:buSzPct val="92000"/>
              <a:buFont typeface="Arial" panose="020B0604020202020204" pitchFamily="34" charset="0"/>
              <a:buChar char="•"/>
            </a:pPr>
            <a:r>
              <a:rPr lang="en-US" sz="1700" cap="none" dirty="0">
                <a:solidFill>
                  <a:srgbClr val="2A2441"/>
                </a:solidFill>
                <a:latin typeface="Franklin Gothic Book" panose="020B0502020104020203"/>
              </a:rPr>
              <a:t>Multiple images for a single product can be introduced in order to help consumer choose multiple Designs</a:t>
            </a:r>
          </a:p>
          <a:p>
            <a:endParaRPr lang="en-US" dirty="0"/>
          </a:p>
        </p:txBody>
      </p:sp>
      <p:pic>
        <p:nvPicPr>
          <p:cNvPr id="5" name="Picture 4" descr="A close up of a sign&#10;&#10;Description automatically generated">
            <a:extLst>
              <a:ext uri="{FF2B5EF4-FFF2-40B4-BE49-F238E27FC236}">
                <a16:creationId xmlns:a16="http://schemas.microsoft.com/office/drawing/2014/main" id="{81A79F58-E831-463E-9A7F-02032F413D6A}"/>
              </a:ext>
            </a:extLst>
          </p:cNvPr>
          <p:cNvPicPr>
            <a:picLocks noChangeAspect="1"/>
          </p:cNvPicPr>
          <p:nvPr/>
        </p:nvPicPr>
        <p:blipFill>
          <a:blip r:embed="rId2"/>
          <a:stretch>
            <a:fillRect/>
          </a:stretch>
        </p:blipFill>
        <p:spPr>
          <a:xfrm>
            <a:off x="9305366" y="4285819"/>
            <a:ext cx="2370630" cy="2370630"/>
          </a:xfrm>
          <a:prstGeom prst="rect">
            <a:avLst/>
          </a:prstGeom>
        </p:spPr>
      </p:pic>
    </p:spTree>
    <p:extLst>
      <p:ext uri="{BB962C8B-B14F-4D97-AF65-F5344CB8AC3E}">
        <p14:creationId xmlns:p14="http://schemas.microsoft.com/office/powerpoint/2010/main" val="2321331020"/>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3F6F06-A72D-4442-A031-E1D2004CB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FE82AC">
              <a:alpha val="20000"/>
            </a:srgb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4A6A79A0-AAAE-407B-A59C-F4F62DA4B442}"/>
              </a:ext>
            </a:extLst>
          </p:cNvPr>
          <p:cNvSpPr>
            <a:spLocks noGrp="1"/>
          </p:cNvSpPr>
          <p:nvPr>
            <p:ph type="ctrTitle"/>
          </p:nvPr>
        </p:nvSpPr>
        <p:spPr>
          <a:xfrm>
            <a:off x="5751094" y="750667"/>
            <a:ext cx="5602705" cy="2678333"/>
          </a:xfrm>
        </p:spPr>
        <p:txBody>
          <a:bodyPr anchor="b">
            <a:normAutofit/>
          </a:bodyPr>
          <a:lstStyle/>
          <a:p>
            <a:r>
              <a:rPr lang="en-US" sz="6000"/>
              <a:t>Thank you</a:t>
            </a:r>
          </a:p>
        </p:txBody>
      </p:sp>
      <p:pic>
        <p:nvPicPr>
          <p:cNvPr id="5" name="Picture 4" descr="A picture containing drawing&#10;&#10;Description automatically generated">
            <a:extLst>
              <a:ext uri="{FF2B5EF4-FFF2-40B4-BE49-F238E27FC236}">
                <a16:creationId xmlns:a16="http://schemas.microsoft.com/office/drawing/2014/main" id="{89DCFE6E-ED62-493F-863C-26D909842FFB}"/>
              </a:ext>
            </a:extLst>
          </p:cNvPr>
          <p:cNvPicPr>
            <a:picLocks noChangeAspect="1"/>
          </p:cNvPicPr>
          <p:nvPr/>
        </p:nvPicPr>
        <p:blipFill>
          <a:blip r:embed="rId2"/>
          <a:stretch>
            <a:fillRect/>
          </a:stretch>
        </p:blipFill>
        <p:spPr>
          <a:xfrm>
            <a:off x="283102" y="4592963"/>
            <a:ext cx="3369608" cy="2038613"/>
          </a:xfrm>
          <a:prstGeom prst="rect">
            <a:avLst/>
          </a:prstGeom>
        </p:spPr>
      </p:pic>
    </p:spTree>
    <p:extLst>
      <p:ext uri="{BB962C8B-B14F-4D97-AF65-F5344CB8AC3E}">
        <p14:creationId xmlns:p14="http://schemas.microsoft.com/office/powerpoint/2010/main" val="700628666"/>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5EC8-A8CC-4300-BA12-752CBE80EFA8}"/>
              </a:ext>
            </a:extLst>
          </p:cNvPr>
          <p:cNvSpPr>
            <a:spLocks noGrp="1"/>
          </p:cNvSpPr>
          <p:nvPr>
            <p:ph type="ctrTitle"/>
          </p:nvPr>
        </p:nvSpPr>
        <p:spPr>
          <a:xfrm>
            <a:off x="1195809" y="174519"/>
            <a:ext cx="9067964" cy="1186128"/>
          </a:xfrm>
        </p:spPr>
        <p:txBody>
          <a:bodyPr/>
          <a:lstStyle/>
          <a:p>
            <a:r>
              <a:rPr lang="en-US" dirty="0"/>
              <a:t>Description</a:t>
            </a:r>
          </a:p>
        </p:txBody>
      </p:sp>
      <p:sp>
        <p:nvSpPr>
          <p:cNvPr id="3" name="Subtitle 2">
            <a:extLst>
              <a:ext uri="{FF2B5EF4-FFF2-40B4-BE49-F238E27FC236}">
                <a16:creationId xmlns:a16="http://schemas.microsoft.com/office/drawing/2014/main" id="{099109EC-FAB9-4F83-BAAD-A12F2C9DD98F}"/>
              </a:ext>
            </a:extLst>
          </p:cNvPr>
          <p:cNvSpPr>
            <a:spLocks noGrp="1"/>
          </p:cNvSpPr>
          <p:nvPr>
            <p:ph type="subTitle" idx="1"/>
          </p:nvPr>
        </p:nvSpPr>
        <p:spPr>
          <a:xfrm>
            <a:off x="1239817" y="1564750"/>
            <a:ext cx="8676777" cy="4718694"/>
          </a:xfrm>
        </p:spPr>
        <p:txBody>
          <a:bodyPr>
            <a:normAutofit/>
          </a:bodyPr>
          <a:lstStyle/>
          <a:p>
            <a:pPr marL="306000" lvl="0" indent="-306000" defTabSz="457200">
              <a:lnSpc>
                <a:spcPct val="110000"/>
              </a:lnSpc>
              <a:spcBef>
                <a:spcPct val="20000"/>
              </a:spcBef>
              <a:spcAft>
                <a:spcPts val="600"/>
              </a:spcAft>
              <a:buClr>
                <a:srgbClr val="944DC3"/>
              </a:buClr>
              <a:buSzPct val="92000"/>
              <a:buFont typeface="Wingdings 2" panose="05020102010507070707" pitchFamily="18" charset="2"/>
              <a:buChar char=""/>
            </a:pPr>
            <a:r>
              <a:rPr lang="en-US" sz="1800" cap="none" dirty="0">
                <a:solidFill>
                  <a:srgbClr val="000000">
                    <a:lumMod val="75000"/>
                    <a:lumOff val="25000"/>
                  </a:srgbClr>
                </a:solidFill>
                <a:latin typeface="Franklin Gothic Book" panose="020B0502020104020203"/>
              </a:rPr>
              <a:t>Any member can register and view available products. </a:t>
            </a:r>
          </a:p>
          <a:p>
            <a:pPr marL="306000" lvl="0" indent="-306000" defTabSz="457200">
              <a:lnSpc>
                <a:spcPct val="110000"/>
              </a:lnSpc>
              <a:spcBef>
                <a:spcPct val="20000"/>
              </a:spcBef>
              <a:spcAft>
                <a:spcPts val="600"/>
              </a:spcAft>
              <a:buClr>
                <a:srgbClr val="944DC3"/>
              </a:buClr>
              <a:buSzPct val="92000"/>
              <a:buFont typeface="Wingdings 2" panose="05020102010507070707" pitchFamily="18" charset="2"/>
              <a:buChar char=""/>
            </a:pPr>
            <a:r>
              <a:rPr lang="en-US" sz="1800" cap="none" dirty="0">
                <a:solidFill>
                  <a:srgbClr val="000000">
                    <a:lumMod val="75000"/>
                    <a:lumOff val="25000"/>
                  </a:srgbClr>
                </a:solidFill>
                <a:latin typeface="Franklin Gothic Book" panose="020B0502020104020203"/>
              </a:rPr>
              <a:t>Only registered member can purchase multiple products regardless of quantity.</a:t>
            </a:r>
          </a:p>
          <a:p>
            <a:pPr marL="306000" lvl="0" indent="-306000" defTabSz="457200">
              <a:lnSpc>
                <a:spcPct val="110000"/>
              </a:lnSpc>
              <a:spcBef>
                <a:spcPct val="20000"/>
              </a:spcBef>
              <a:spcAft>
                <a:spcPts val="600"/>
              </a:spcAft>
              <a:buClr>
                <a:srgbClr val="944DC3"/>
              </a:buClr>
              <a:buSzPct val="92000"/>
              <a:buFont typeface="Wingdings 2" panose="05020102010507070707" pitchFamily="18" charset="2"/>
              <a:buChar char=""/>
            </a:pPr>
            <a:r>
              <a:rPr lang="en-US" sz="1800" cap="none" dirty="0">
                <a:solidFill>
                  <a:srgbClr val="000000">
                    <a:lumMod val="75000"/>
                    <a:lumOff val="25000"/>
                  </a:srgbClr>
                </a:solidFill>
                <a:latin typeface="Franklin Gothic Book" panose="020B0502020104020203"/>
              </a:rPr>
              <a:t>There are three roles available: Visitor, User and Admin.</a:t>
            </a:r>
          </a:p>
          <a:p>
            <a:pPr lvl="0" defTabSz="457200">
              <a:lnSpc>
                <a:spcPct val="110000"/>
              </a:lnSpc>
              <a:spcBef>
                <a:spcPct val="20000"/>
              </a:spcBef>
              <a:spcAft>
                <a:spcPts val="600"/>
              </a:spcAft>
              <a:buClr>
                <a:srgbClr val="944DC3"/>
              </a:buClr>
              <a:buSzPct val="92000"/>
            </a:pPr>
            <a:r>
              <a:rPr lang="en-US" sz="1800" cap="none" dirty="0">
                <a:solidFill>
                  <a:srgbClr val="000000">
                    <a:lumMod val="75000"/>
                    <a:lumOff val="25000"/>
                  </a:srgbClr>
                </a:solidFill>
                <a:latin typeface="Franklin Gothic Book" panose="020B0502020104020203"/>
              </a:rPr>
              <a:t>	• Visitor can view available products.</a:t>
            </a:r>
          </a:p>
          <a:p>
            <a:pPr lvl="0" defTabSz="457200">
              <a:lnSpc>
                <a:spcPct val="110000"/>
              </a:lnSpc>
              <a:spcBef>
                <a:spcPct val="20000"/>
              </a:spcBef>
              <a:spcAft>
                <a:spcPts val="600"/>
              </a:spcAft>
              <a:buClr>
                <a:srgbClr val="944DC3"/>
              </a:buClr>
              <a:buSzPct val="92000"/>
            </a:pPr>
            <a:r>
              <a:rPr lang="en-US" sz="1800" cap="none" dirty="0">
                <a:solidFill>
                  <a:srgbClr val="000000">
                    <a:lumMod val="75000"/>
                    <a:lumOff val="25000"/>
                  </a:srgbClr>
                </a:solidFill>
                <a:latin typeface="Franklin Gothic Book" panose="020B0502020104020203"/>
              </a:rPr>
              <a:t>	• User can view and purchase products.</a:t>
            </a:r>
          </a:p>
          <a:p>
            <a:pPr lvl="0" defTabSz="457200">
              <a:lnSpc>
                <a:spcPct val="110000"/>
              </a:lnSpc>
              <a:spcBef>
                <a:spcPct val="20000"/>
              </a:spcBef>
              <a:spcAft>
                <a:spcPts val="600"/>
              </a:spcAft>
              <a:buClr>
                <a:srgbClr val="944DC3"/>
              </a:buClr>
              <a:buSzPct val="92000"/>
            </a:pPr>
            <a:r>
              <a:rPr lang="en-US" sz="1800" cap="none" dirty="0">
                <a:solidFill>
                  <a:srgbClr val="000000">
                    <a:lumMod val="75000"/>
                    <a:lumOff val="25000"/>
                  </a:srgbClr>
                </a:solidFill>
                <a:latin typeface="Franklin Gothic Book" panose="020B0502020104020203"/>
              </a:rPr>
              <a:t>	• An Admin has some extra privilege including all privilege of visitor and user.</a:t>
            </a:r>
          </a:p>
          <a:p>
            <a:pPr marL="306000" lvl="0" indent="-306000" defTabSz="457200">
              <a:lnSpc>
                <a:spcPct val="110000"/>
              </a:lnSpc>
              <a:spcBef>
                <a:spcPct val="20000"/>
              </a:spcBef>
              <a:spcAft>
                <a:spcPts val="600"/>
              </a:spcAft>
              <a:buClr>
                <a:srgbClr val="944DC3"/>
              </a:buClr>
              <a:buSzPct val="92000"/>
              <a:buFont typeface="Wingdings 2" panose="05020102010507070707" pitchFamily="18" charset="2"/>
              <a:buChar char=""/>
            </a:pPr>
            <a:r>
              <a:rPr lang="en-US" sz="1800" cap="none" dirty="0">
                <a:solidFill>
                  <a:srgbClr val="000000">
                    <a:lumMod val="75000"/>
                    <a:lumOff val="25000"/>
                  </a:srgbClr>
                </a:solidFill>
                <a:latin typeface="Franklin Gothic Book" panose="020B0502020104020203"/>
              </a:rPr>
              <a:t> Admin can add products, edit product information and add/remove product. </a:t>
            </a:r>
          </a:p>
          <a:p>
            <a:pPr marL="306000" lvl="0" indent="-306000" defTabSz="457200">
              <a:lnSpc>
                <a:spcPct val="110000"/>
              </a:lnSpc>
              <a:spcBef>
                <a:spcPct val="20000"/>
              </a:spcBef>
              <a:spcAft>
                <a:spcPts val="600"/>
              </a:spcAft>
              <a:buClr>
                <a:srgbClr val="944DC3"/>
              </a:buClr>
              <a:buSzPct val="92000"/>
              <a:buFont typeface="Wingdings 2" panose="05020102010507070707" pitchFamily="18" charset="2"/>
              <a:buChar char=""/>
            </a:pPr>
            <a:r>
              <a:rPr lang="en-US" sz="1800" cap="none" dirty="0">
                <a:solidFill>
                  <a:srgbClr val="000000">
                    <a:lumMod val="75000"/>
                    <a:lumOff val="25000"/>
                  </a:srgbClr>
                </a:solidFill>
                <a:latin typeface="Franklin Gothic Book" panose="020B0502020104020203"/>
              </a:rPr>
              <a:t> Admin can add user, edit user information and can remove user. </a:t>
            </a:r>
          </a:p>
          <a:p>
            <a:pPr marL="306000" lvl="0" indent="-306000" defTabSz="457200">
              <a:lnSpc>
                <a:spcPct val="110000"/>
              </a:lnSpc>
              <a:spcBef>
                <a:spcPct val="20000"/>
              </a:spcBef>
              <a:spcAft>
                <a:spcPts val="600"/>
              </a:spcAft>
              <a:buClr>
                <a:srgbClr val="944DC3"/>
              </a:buClr>
              <a:buSzPct val="92000"/>
              <a:buFont typeface="Wingdings 2" panose="05020102010507070707" pitchFamily="18" charset="2"/>
              <a:buChar char=""/>
            </a:pPr>
            <a:r>
              <a:rPr lang="en-US" sz="1800" cap="none" dirty="0">
                <a:solidFill>
                  <a:srgbClr val="000000">
                    <a:lumMod val="75000"/>
                    <a:lumOff val="25000"/>
                  </a:srgbClr>
                </a:solidFill>
                <a:latin typeface="Franklin Gothic Book" panose="020B0502020104020203"/>
              </a:rPr>
              <a:t>Admin can ship order to user based on order placed by sending confirmation mail</a:t>
            </a:r>
          </a:p>
        </p:txBody>
      </p:sp>
      <p:pic>
        <p:nvPicPr>
          <p:cNvPr id="5" name="Picture 4" descr="A close up of a sign&#10;&#10;Description automatically generated">
            <a:extLst>
              <a:ext uri="{FF2B5EF4-FFF2-40B4-BE49-F238E27FC236}">
                <a16:creationId xmlns:a16="http://schemas.microsoft.com/office/drawing/2014/main" id="{5CF22A71-C66A-415B-AA17-32C86BABAE06}"/>
              </a:ext>
            </a:extLst>
          </p:cNvPr>
          <p:cNvPicPr>
            <a:picLocks noChangeAspect="1"/>
          </p:cNvPicPr>
          <p:nvPr/>
        </p:nvPicPr>
        <p:blipFill>
          <a:blip r:embed="rId2"/>
          <a:stretch>
            <a:fillRect/>
          </a:stretch>
        </p:blipFill>
        <p:spPr>
          <a:xfrm>
            <a:off x="9800189" y="4344422"/>
            <a:ext cx="2143125" cy="2143125"/>
          </a:xfrm>
          <a:prstGeom prst="rect">
            <a:avLst/>
          </a:prstGeom>
        </p:spPr>
      </p:pic>
    </p:spTree>
    <p:extLst>
      <p:ext uri="{BB962C8B-B14F-4D97-AF65-F5344CB8AC3E}">
        <p14:creationId xmlns:p14="http://schemas.microsoft.com/office/powerpoint/2010/main" val="1083372733"/>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40A8-6727-45ED-8DF3-9F9FD559C2E5}"/>
              </a:ext>
            </a:extLst>
          </p:cNvPr>
          <p:cNvSpPr>
            <a:spLocks noGrp="1"/>
          </p:cNvSpPr>
          <p:nvPr>
            <p:ph type="ctrTitle"/>
          </p:nvPr>
        </p:nvSpPr>
        <p:spPr>
          <a:xfrm>
            <a:off x="1156691" y="383510"/>
            <a:ext cx="7659690" cy="1000315"/>
          </a:xfrm>
        </p:spPr>
        <p:txBody>
          <a:bodyPr/>
          <a:lstStyle/>
          <a:p>
            <a:r>
              <a:rPr lang="en-US"/>
              <a:t>Entities</a:t>
            </a:r>
            <a:endParaRPr lang="en-US" dirty="0"/>
          </a:p>
        </p:txBody>
      </p:sp>
      <p:sp>
        <p:nvSpPr>
          <p:cNvPr id="3" name="Subtitle 2">
            <a:extLst>
              <a:ext uri="{FF2B5EF4-FFF2-40B4-BE49-F238E27FC236}">
                <a16:creationId xmlns:a16="http://schemas.microsoft.com/office/drawing/2014/main" id="{5608D348-916B-4CCD-BE9F-B5A8DECCA527}"/>
              </a:ext>
            </a:extLst>
          </p:cNvPr>
          <p:cNvSpPr>
            <a:spLocks noGrp="1"/>
          </p:cNvSpPr>
          <p:nvPr>
            <p:ph type="subTitle" idx="1"/>
          </p:nvPr>
        </p:nvSpPr>
        <p:spPr>
          <a:xfrm>
            <a:off x="1098583" y="1481621"/>
            <a:ext cx="8187221" cy="5060984"/>
          </a:xfrm>
        </p:spPr>
        <p:txBody>
          <a:bodyPr>
            <a:normAutofit lnSpcReduction="10000"/>
          </a:bodyPr>
          <a:lstStyle/>
          <a:p>
            <a:pPr marL="306000" lvl="0" indent="-306000" defTabSz="457200">
              <a:spcBef>
                <a:spcPct val="20000"/>
              </a:spcBef>
              <a:spcAft>
                <a:spcPts val="600"/>
              </a:spcAft>
              <a:buClr>
                <a:srgbClr val="944DC3"/>
              </a:buClr>
              <a:buSzPct val="92000"/>
              <a:buFont typeface="Wingdings 2" panose="05020102010507070707" pitchFamily="18" charset="2"/>
              <a:buChar char=""/>
            </a:pPr>
            <a:r>
              <a:rPr lang="en-US" sz="1600" b="1" cap="none" dirty="0">
                <a:solidFill>
                  <a:srgbClr val="000000">
                    <a:lumMod val="75000"/>
                    <a:lumOff val="25000"/>
                  </a:srgbClr>
                </a:solidFill>
                <a:latin typeface="Franklin Gothic Book" panose="020B0502020104020203"/>
              </a:rPr>
              <a:t>USER</a:t>
            </a:r>
            <a:r>
              <a:rPr lang="en-US" sz="1400" cap="none" dirty="0">
                <a:solidFill>
                  <a:srgbClr val="000000">
                    <a:lumMod val="75000"/>
                    <a:lumOff val="25000"/>
                  </a:srgbClr>
                </a:solidFill>
                <a:latin typeface="Franklin Gothic Book" panose="020B0502020104020203"/>
              </a:rPr>
              <a:t>: - User is a general representation of all the user who will create an account on the website. User Id is our primary key for the user. It has multiple attributes such as DOB, Address, first name, last name etc.</a:t>
            </a:r>
          </a:p>
          <a:p>
            <a:pPr marL="306000" lvl="0" indent="-306000" defTabSz="457200">
              <a:spcBef>
                <a:spcPct val="20000"/>
              </a:spcBef>
              <a:spcAft>
                <a:spcPts val="600"/>
              </a:spcAft>
              <a:buClr>
                <a:srgbClr val="944DC3"/>
              </a:buClr>
              <a:buSzPct val="92000"/>
              <a:buFont typeface="Wingdings 2" panose="05020102010507070707" pitchFamily="18" charset="2"/>
              <a:buChar char=""/>
            </a:pPr>
            <a:r>
              <a:rPr lang="en-US" sz="1600" b="1" cap="none" dirty="0">
                <a:solidFill>
                  <a:srgbClr val="000000">
                    <a:lumMod val="75000"/>
                    <a:lumOff val="25000"/>
                  </a:srgbClr>
                </a:solidFill>
                <a:latin typeface="Franklin Gothic Book" panose="020B0502020104020203"/>
              </a:rPr>
              <a:t>SUPPLIER</a:t>
            </a:r>
            <a:r>
              <a:rPr lang="en-US" sz="1400" cap="none" dirty="0">
                <a:solidFill>
                  <a:srgbClr val="000000">
                    <a:lumMod val="75000"/>
                    <a:lumOff val="25000"/>
                  </a:srgbClr>
                </a:solidFill>
                <a:latin typeface="Franklin Gothic Book" panose="020B0502020104020203"/>
              </a:rPr>
              <a:t>: - Supplier will contain the list of all the sellers who are selling the product. It will have compositional key. It will have attributes like Supplier id, product id, company name and product quantity</a:t>
            </a:r>
          </a:p>
          <a:p>
            <a:pPr marL="306000" lvl="0" indent="-306000" defTabSz="457200">
              <a:spcBef>
                <a:spcPct val="20000"/>
              </a:spcBef>
              <a:spcAft>
                <a:spcPts val="600"/>
              </a:spcAft>
              <a:buClr>
                <a:srgbClr val="944DC3"/>
              </a:buClr>
              <a:buSzPct val="92000"/>
              <a:buFont typeface="Wingdings 2" panose="05020102010507070707" pitchFamily="18" charset="2"/>
              <a:buChar char=""/>
            </a:pPr>
            <a:r>
              <a:rPr lang="en-US" sz="1600" b="1" cap="none" dirty="0">
                <a:solidFill>
                  <a:srgbClr val="000000">
                    <a:lumMod val="75000"/>
                    <a:lumOff val="25000"/>
                  </a:srgbClr>
                </a:solidFill>
                <a:latin typeface="Franklin Gothic Book" panose="020B0502020104020203"/>
              </a:rPr>
              <a:t>ADDRESS</a:t>
            </a:r>
            <a:r>
              <a:rPr lang="en-US" sz="1400" cap="none" dirty="0">
                <a:solidFill>
                  <a:srgbClr val="000000">
                    <a:lumMod val="75000"/>
                    <a:lumOff val="25000"/>
                  </a:srgbClr>
                </a:solidFill>
                <a:latin typeface="Franklin Gothic Book" panose="020B0502020104020203"/>
              </a:rPr>
              <a:t>: - Address will contain the supplier address and user address. Seller address is stored in order to know from where order needs to be pick up and user address in order to know from where the product should be sent</a:t>
            </a:r>
          </a:p>
          <a:p>
            <a:pPr marL="306000" lvl="0" indent="-306000" defTabSz="457200">
              <a:spcBef>
                <a:spcPct val="20000"/>
              </a:spcBef>
              <a:spcAft>
                <a:spcPts val="600"/>
              </a:spcAft>
              <a:buClr>
                <a:srgbClr val="944DC3"/>
              </a:buClr>
              <a:buSzPct val="92000"/>
              <a:buFont typeface="Wingdings 2" panose="05020102010507070707" pitchFamily="18" charset="2"/>
              <a:buChar char=""/>
            </a:pPr>
            <a:r>
              <a:rPr lang="en-US" sz="1600" b="1" cap="none" dirty="0">
                <a:solidFill>
                  <a:srgbClr val="000000">
                    <a:lumMod val="75000"/>
                    <a:lumOff val="25000"/>
                  </a:srgbClr>
                </a:solidFill>
                <a:latin typeface="Franklin Gothic Book" panose="020B0502020104020203"/>
              </a:rPr>
              <a:t>ORDER</a:t>
            </a:r>
            <a:r>
              <a:rPr lang="en-US" sz="1400" cap="none" dirty="0">
                <a:solidFill>
                  <a:srgbClr val="000000">
                    <a:lumMod val="75000"/>
                    <a:lumOff val="25000"/>
                  </a:srgbClr>
                </a:solidFill>
                <a:latin typeface="Franklin Gothic Book" panose="020B0502020104020203"/>
              </a:rPr>
              <a:t>: - Order will contain the order item and it will have attributes like order id, order quantity, product price </a:t>
            </a:r>
            <a:r>
              <a:rPr lang="en-US" sz="1400" cap="none" dirty="0" err="1">
                <a:solidFill>
                  <a:srgbClr val="000000">
                    <a:lumMod val="75000"/>
                    <a:lumOff val="25000"/>
                  </a:srgbClr>
                </a:solidFill>
                <a:latin typeface="Franklin Gothic Book" panose="020B0502020104020203"/>
              </a:rPr>
              <a:t>etc</a:t>
            </a:r>
            <a:endParaRPr lang="en-US" sz="1400" cap="none" dirty="0">
              <a:solidFill>
                <a:srgbClr val="000000">
                  <a:lumMod val="75000"/>
                  <a:lumOff val="25000"/>
                </a:srgbClr>
              </a:solidFill>
              <a:latin typeface="Franklin Gothic Book" panose="020B0502020104020203"/>
            </a:endParaRPr>
          </a:p>
          <a:p>
            <a:pPr marL="306000" lvl="0" indent="-306000" defTabSz="457200">
              <a:spcBef>
                <a:spcPct val="20000"/>
              </a:spcBef>
              <a:spcAft>
                <a:spcPts val="600"/>
              </a:spcAft>
              <a:buClr>
                <a:srgbClr val="944DC3"/>
              </a:buClr>
              <a:buSzPct val="92000"/>
              <a:buFont typeface="Wingdings 2" panose="05020102010507070707" pitchFamily="18" charset="2"/>
              <a:buChar char=""/>
            </a:pPr>
            <a:r>
              <a:rPr lang="en-US" sz="1600" b="1" cap="none" dirty="0">
                <a:solidFill>
                  <a:srgbClr val="000000">
                    <a:lumMod val="75000"/>
                    <a:lumOff val="25000"/>
                  </a:srgbClr>
                </a:solidFill>
                <a:latin typeface="Franklin Gothic Book" panose="020B0502020104020203"/>
              </a:rPr>
              <a:t>ORDER LINE</a:t>
            </a:r>
            <a:r>
              <a:rPr lang="en-US" sz="1400" cap="none" dirty="0">
                <a:solidFill>
                  <a:srgbClr val="000000">
                    <a:lumMod val="75000"/>
                    <a:lumOff val="25000"/>
                  </a:srgbClr>
                </a:solidFill>
                <a:latin typeface="Franklin Gothic Book" panose="020B0502020104020203"/>
              </a:rPr>
              <a:t>: - Order line will contain the detail of the order submitted by the user. Every order will have a unique user id and other attributes like order quantity, product ID, shipping date, shipping address etc.</a:t>
            </a:r>
          </a:p>
          <a:p>
            <a:pPr marL="306000" lvl="0" indent="-306000" defTabSz="457200">
              <a:spcBef>
                <a:spcPct val="20000"/>
              </a:spcBef>
              <a:spcAft>
                <a:spcPts val="600"/>
              </a:spcAft>
              <a:buClr>
                <a:srgbClr val="944DC3"/>
              </a:buClr>
              <a:buSzPct val="92000"/>
              <a:buFont typeface="Wingdings 2" panose="05020102010507070707" pitchFamily="18" charset="2"/>
              <a:buChar char=""/>
            </a:pPr>
            <a:r>
              <a:rPr lang="en-US" sz="1600" b="1" cap="none" dirty="0">
                <a:solidFill>
                  <a:srgbClr val="000000">
                    <a:lumMod val="75000"/>
                    <a:lumOff val="25000"/>
                  </a:srgbClr>
                </a:solidFill>
                <a:latin typeface="Franklin Gothic Book" panose="020B0502020104020203"/>
              </a:rPr>
              <a:t>PRODUCT</a:t>
            </a:r>
            <a:r>
              <a:rPr lang="en-US" sz="1400" cap="none" dirty="0">
                <a:solidFill>
                  <a:srgbClr val="000000">
                    <a:lumMod val="75000"/>
                    <a:lumOff val="25000"/>
                  </a:srgbClr>
                </a:solidFill>
                <a:latin typeface="Franklin Gothic Book" panose="020B0502020104020203"/>
              </a:rPr>
              <a:t>: - This will contain the detail of the product. It will have attributes like product id, brand id, quantity, description, rating id etc.</a:t>
            </a:r>
          </a:p>
          <a:p>
            <a:pPr marL="306000" lvl="0" indent="-306000" defTabSz="457200">
              <a:spcBef>
                <a:spcPct val="20000"/>
              </a:spcBef>
              <a:spcAft>
                <a:spcPts val="600"/>
              </a:spcAft>
              <a:buClr>
                <a:srgbClr val="944DC3"/>
              </a:buClr>
              <a:buSzPct val="92000"/>
              <a:buFont typeface="Wingdings 2" panose="05020102010507070707" pitchFamily="18" charset="2"/>
              <a:buChar char=""/>
            </a:pPr>
            <a:r>
              <a:rPr lang="en-US" sz="1600" b="1" cap="none" dirty="0">
                <a:solidFill>
                  <a:srgbClr val="000000">
                    <a:lumMod val="75000"/>
                    <a:lumOff val="25000"/>
                  </a:srgbClr>
                </a:solidFill>
                <a:latin typeface="Franklin Gothic Book" panose="020B0502020104020203"/>
              </a:rPr>
              <a:t>BRAND</a:t>
            </a:r>
            <a:r>
              <a:rPr lang="en-US" sz="1400" cap="none" dirty="0">
                <a:solidFill>
                  <a:srgbClr val="000000">
                    <a:lumMod val="75000"/>
                    <a:lumOff val="25000"/>
                  </a:srgbClr>
                </a:solidFill>
                <a:latin typeface="Franklin Gothic Book" panose="020B0502020104020203"/>
              </a:rPr>
              <a:t>: - This will tell user the brand of the product the user is buying. It will attributes like brand id, brand name and logo</a:t>
            </a:r>
          </a:p>
          <a:p>
            <a:pPr marL="306000" lvl="0" indent="-306000" defTabSz="457200">
              <a:spcBef>
                <a:spcPct val="20000"/>
              </a:spcBef>
              <a:spcAft>
                <a:spcPts val="600"/>
              </a:spcAft>
              <a:buClr>
                <a:srgbClr val="944DC3"/>
              </a:buClr>
              <a:buSzPct val="92000"/>
              <a:buFont typeface="Wingdings 2" panose="05020102010507070707" pitchFamily="18" charset="2"/>
              <a:buChar char=""/>
            </a:pPr>
            <a:r>
              <a:rPr lang="en-US" sz="1600" b="1" cap="none" dirty="0">
                <a:solidFill>
                  <a:srgbClr val="000000">
                    <a:lumMod val="75000"/>
                    <a:lumOff val="25000"/>
                  </a:srgbClr>
                </a:solidFill>
                <a:latin typeface="Franklin Gothic Book" panose="020B0502020104020203"/>
              </a:rPr>
              <a:t>CATEGORY</a:t>
            </a:r>
            <a:r>
              <a:rPr lang="en-US" sz="1400" cap="none" dirty="0">
                <a:solidFill>
                  <a:srgbClr val="000000">
                    <a:lumMod val="75000"/>
                    <a:lumOff val="25000"/>
                  </a:srgbClr>
                </a:solidFill>
                <a:latin typeface="Franklin Gothic Book" panose="020B0502020104020203"/>
              </a:rPr>
              <a:t>: - It will be used to tell the category of the product if it is clothes or accessories. Category will have attributes like category id, name, description and image.</a:t>
            </a:r>
          </a:p>
        </p:txBody>
      </p:sp>
      <p:pic>
        <p:nvPicPr>
          <p:cNvPr id="5" name="Picture 4" descr="A close up of a sign&#10;&#10;Description automatically generated">
            <a:extLst>
              <a:ext uri="{FF2B5EF4-FFF2-40B4-BE49-F238E27FC236}">
                <a16:creationId xmlns:a16="http://schemas.microsoft.com/office/drawing/2014/main" id="{7F0D1227-C1E6-4783-B9FB-5AD19AA9B21C}"/>
              </a:ext>
            </a:extLst>
          </p:cNvPr>
          <p:cNvPicPr>
            <a:picLocks noChangeAspect="1"/>
          </p:cNvPicPr>
          <p:nvPr/>
        </p:nvPicPr>
        <p:blipFill>
          <a:blip r:embed="rId2"/>
          <a:stretch>
            <a:fillRect/>
          </a:stretch>
        </p:blipFill>
        <p:spPr>
          <a:xfrm>
            <a:off x="9757802" y="4323152"/>
            <a:ext cx="2143125" cy="2143125"/>
          </a:xfrm>
          <a:prstGeom prst="rect">
            <a:avLst/>
          </a:prstGeom>
        </p:spPr>
      </p:pic>
    </p:spTree>
    <p:extLst>
      <p:ext uri="{BB962C8B-B14F-4D97-AF65-F5344CB8AC3E}">
        <p14:creationId xmlns:p14="http://schemas.microsoft.com/office/powerpoint/2010/main" val="124567748"/>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B3F6F06-A72D-4442-A031-E1D2004CB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90099EDE-D5DB-4499-B8ED-059934716450}"/>
              </a:ext>
            </a:extLst>
          </p:cNvPr>
          <p:cNvSpPr>
            <a:spLocks noGrp="1"/>
          </p:cNvSpPr>
          <p:nvPr>
            <p:ph type="ctrTitle"/>
          </p:nvPr>
        </p:nvSpPr>
        <p:spPr>
          <a:xfrm>
            <a:off x="9233452" y="248742"/>
            <a:ext cx="2786269" cy="948924"/>
          </a:xfrm>
        </p:spPr>
        <p:txBody>
          <a:bodyPr anchor="b">
            <a:normAutofit/>
          </a:bodyPr>
          <a:lstStyle/>
          <a:p>
            <a:r>
              <a:rPr lang="en-US" sz="6000" dirty="0"/>
              <a:t>ERD</a:t>
            </a:r>
          </a:p>
        </p:txBody>
      </p:sp>
      <p:pic>
        <p:nvPicPr>
          <p:cNvPr id="7" name="Picture 6" descr="A close up of a map&#10;&#10;Description automatically generated">
            <a:extLst>
              <a:ext uri="{FF2B5EF4-FFF2-40B4-BE49-F238E27FC236}">
                <a16:creationId xmlns:a16="http://schemas.microsoft.com/office/drawing/2014/main" id="{9785B9D7-BE77-455E-AAD3-B7A3671DFB02}"/>
              </a:ext>
            </a:extLst>
          </p:cNvPr>
          <p:cNvPicPr>
            <a:picLocks noChangeAspect="1"/>
          </p:cNvPicPr>
          <p:nvPr/>
        </p:nvPicPr>
        <p:blipFill>
          <a:blip r:embed="rId2"/>
          <a:stretch>
            <a:fillRect/>
          </a:stretch>
        </p:blipFill>
        <p:spPr>
          <a:xfrm>
            <a:off x="128126" y="1246895"/>
            <a:ext cx="9661917" cy="5362363"/>
          </a:xfrm>
          <a:prstGeom prst="rect">
            <a:avLst/>
          </a:prstGeom>
        </p:spPr>
      </p:pic>
    </p:spTree>
    <p:extLst>
      <p:ext uri="{BB962C8B-B14F-4D97-AF65-F5344CB8AC3E}">
        <p14:creationId xmlns:p14="http://schemas.microsoft.com/office/powerpoint/2010/main" val="643634499"/>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3B2EC1-85BC-4375-8756-3E4CAE3193A7}"/>
              </a:ext>
            </a:extLst>
          </p:cNvPr>
          <p:cNvSpPr>
            <a:spLocks noGrp="1"/>
          </p:cNvSpPr>
          <p:nvPr>
            <p:ph type="ctrTitle"/>
          </p:nvPr>
        </p:nvSpPr>
        <p:spPr>
          <a:xfrm>
            <a:off x="9522994" y="164258"/>
            <a:ext cx="5602705" cy="1003590"/>
          </a:xfrm>
        </p:spPr>
        <p:txBody>
          <a:bodyPr anchor="ctr">
            <a:normAutofit/>
          </a:bodyPr>
          <a:lstStyle/>
          <a:p>
            <a:r>
              <a:rPr lang="en-US" sz="6000" dirty="0"/>
              <a:t>DDL</a:t>
            </a:r>
          </a:p>
        </p:txBody>
      </p:sp>
      <p:pic>
        <p:nvPicPr>
          <p:cNvPr id="7" name="image13.png">
            <a:extLst>
              <a:ext uri="{FF2B5EF4-FFF2-40B4-BE49-F238E27FC236}">
                <a16:creationId xmlns:a16="http://schemas.microsoft.com/office/drawing/2014/main" id="{D6B3FAE2-B962-4683-8E13-941B77FB8C61}"/>
              </a:ext>
            </a:extLst>
          </p:cNvPr>
          <p:cNvPicPr/>
          <p:nvPr/>
        </p:nvPicPr>
        <p:blipFill>
          <a:blip r:embed="rId2"/>
          <a:srcRect/>
          <a:stretch>
            <a:fillRect/>
          </a:stretch>
        </p:blipFill>
        <p:spPr>
          <a:xfrm>
            <a:off x="193813" y="942737"/>
            <a:ext cx="9606170" cy="5721370"/>
          </a:xfrm>
          <a:prstGeom prst="rect">
            <a:avLst/>
          </a:prstGeom>
          <a:ln/>
        </p:spPr>
      </p:pic>
    </p:spTree>
    <p:extLst>
      <p:ext uri="{BB962C8B-B14F-4D97-AF65-F5344CB8AC3E}">
        <p14:creationId xmlns:p14="http://schemas.microsoft.com/office/powerpoint/2010/main" val="1995648595"/>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7" name="image7.png">
            <a:extLst>
              <a:ext uri="{FF2B5EF4-FFF2-40B4-BE49-F238E27FC236}">
                <a16:creationId xmlns:a16="http://schemas.microsoft.com/office/drawing/2014/main" id="{2F4C1A4F-A743-44F7-A4D4-EA4A4ACCB102}"/>
              </a:ext>
            </a:extLst>
          </p:cNvPr>
          <p:cNvPicPr/>
          <p:nvPr/>
        </p:nvPicPr>
        <p:blipFill>
          <a:blip r:embed="rId2"/>
          <a:srcRect/>
          <a:stretch>
            <a:fillRect/>
          </a:stretch>
        </p:blipFill>
        <p:spPr>
          <a:xfrm>
            <a:off x="276638" y="26748"/>
            <a:ext cx="6173857" cy="3800613"/>
          </a:xfrm>
          <a:prstGeom prst="rect">
            <a:avLst/>
          </a:prstGeom>
          <a:ln/>
        </p:spPr>
      </p:pic>
      <p:pic>
        <p:nvPicPr>
          <p:cNvPr id="13" name="image8.png">
            <a:extLst>
              <a:ext uri="{FF2B5EF4-FFF2-40B4-BE49-F238E27FC236}">
                <a16:creationId xmlns:a16="http://schemas.microsoft.com/office/drawing/2014/main" id="{7B69176D-0380-4115-8C2B-F3792711841C}"/>
              </a:ext>
            </a:extLst>
          </p:cNvPr>
          <p:cNvPicPr/>
          <p:nvPr/>
        </p:nvPicPr>
        <p:blipFill>
          <a:blip r:embed="rId3"/>
          <a:srcRect/>
          <a:stretch>
            <a:fillRect/>
          </a:stretch>
        </p:blipFill>
        <p:spPr>
          <a:xfrm>
            <a:off x="6622906" y="1645233"/>
            <a:ext cx="5163379" cy="5047973"/>
          </a:xfrm>
          <a:prstGeom prst="rect">
            <a:avLst/>
          </a:prstGeom>
          <a:ln/>
        </p:spPr>
      </p:pic>
    </p:spTree>
    <p:extLst>
      <p:ext uri="{BB962C8B-B14F-4D97-AF65-F5344CB8AC3E}">
        <p14:creationId xmlns:p14="http://schemas.microsoft.com/office/powerpoint/2010/main" val="2655362595"/>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7" name="image12.png">
            <a:extLst>
              <a:ext uri="{FF2B5EF4-FFF2-40B4-BE49-F238E27FC236}">
                <a16:creationId xmlns:a16="http://schemas.microsoft.com/office/drawing/2014/main" id="{59681C47-8F20-4B4F-A07E-2C3440393761}"/>
              </a:ext>
            </a:extLst>
          </p:cNvPr>
          <p:cNvPicPr/>
          <p:nvPr/>
        </p:nvPicPr>
        <p:blipFill>
          <a:blip r:embed="rId2"/>
          <a:srcRect/>
          <a:stretch>
            <a:fillRect/>
          </a:stretch>
        </p:blipFill>
        <p:spPr>
          <a:xfrm>
            <a:off x="221974" y="233262"/>
            <a:ext cx="6029739" cy="3633856"/>
          </a:xfrm>
          <a:prstGeom prst="rect">
            <a:avLst/>
          </a:prstGeom>
          <a:ln/>
        </p:spPr>
      </p:pic>
      <p:pic>
        <p:nvPicPr>
          <p:cNvPr id="9" name="image6.png">
            <a:extLst>
              <a:ext uri="{FF2B5EF4-FFF2-40B4-BE49-F238E27FC236}">
                <a16:creationId xmlns:a16="http://schemas.microsoft.com/office/drawing/2014/main" id="{8A43763D-527E-4E12-9EFF-FCBFCA3BEF82}"/>
              </a:ext>
            </a:extLst>
          </p:cNvPr>
          <p:cNvPicPr/>
          <p:nvPr/>
        </p:nvPicPr>
        <p:blipFill rotWithShape="1">
          <a:blip r:embed="rId3"/>
          <a:srcRect t="-656"/>
          <a:stretch/>
        </p:blipFill>
        <p:spPr>
          <a:xfrm>
            <a:off x="5721759" y="3289056"/>
            <a:ext cx="5943600" cy="3515416"/>
          </a:xfrm>
          <a:prstGeom prst="rect">
            <a:avLst/>
          </a:prstGeom>
          <a:ln/>
        </p:spPr>
      </p:pic>
    </p:spTree>
    <p:extLst>
      <p:ext uri="{BB962C8B-B14F-4D97-AF65-F5344CB8AC3E}">
        <p14:creationId xmlns:p14="http://schemas.microsoft.com/office/powerpoint/2010/main" val="4185581913"/>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9" name="image11.png">
            <a:extLst>
              <a:ext uri="{FF2B5EF4-FFF2-40B4-BE49-F238E27FC236}">
                <a16:creationId xmlns:a16="http://schemas.microsoft.com/office/drawing/2014/main" id="{B93E75C8-140A-47EB-A83F-6F33135031A8}"/>
              </a:ext>
            </a:extLst>
          </p:cNvPr>
          <p:cNvPicPr/>
          <p:nvPr/>
        </p:nvPicPr>
        <p:blipFill>
          <a:blip r:embed="rId2"/>
          <a:srcRect/>
          <a:stretch>
            <a:fillRect/>
          </a:stretch>
        </p:blipFill>
        <p:spPr>
          <a:xfrm>
            <a:off x="453703" y="262878"/>
            <a:ext cx="5943600" cy="3746500"/>
          </a:xfrm>
          <a:prstGeom prst="rect">
            <a:avLst/>
          </a:prstGeom>
          <a:ln/>
        </p:spPr>
      </p:pic>
      <p:pic>
        <p:nvPicPr>
          <p:cNvPr id="11" name="image9.png">
            <a:extLst>
              <a:ext uri="{FF2B5EF4-FFF2-40B4-BE49-F238E27FC236}">
                <a16:creationId xmlns:a16="http://schemas.microsoft.com/office/drawing/2014/main" id="{874D1893-9846-413A-B3E2-26F00469E1AE}"/>
              </a:ext>
            </a:extLst>
          </p:cNvPr>
          <p:cNvPicPr/>
          <p:nvPr/>
        </p:nvPicPr>
        <p:blipFill>
          <a:blip r:embed="rId3"/>
          <a:srcRect/>
          <a:stretch>
            <a:fillRect/>
          </a:stretch>
        </p:blipFill>
        <p:spPr>
          <a:xfrm>
            <a:off x="6475030" y="583341"/>
            <a:ext cx="5636194" cy="3384412"/>
          </a:xfrm>
          <a:prstGeom prst="rect">
            <a:avLst/>
          </a:prstGeom>
          <a:ln/>
        </p:spPr>
      </p:pic>
      <p:pic>
        <p:nvPicPr>
          <p:cNvPr id="13" name="image5.png">
            <a:extLst>
              <a:ext uri="{FF2B5EF4-FFF2-40B4-BE49-F238E27FC236}">
                <a16:creationId xmlns:a16="http://schemas.microsoft.com/office/drawing/2014/main" id="{60E056F4-B59D-4D22-95FD-FE0005166543}"/>
              </a:ext>
            </a:extLst>
          </p:cNvPr>
          <p:cNvPicPr/>
          <p:nvPr/>
        </p:nvPicPr>
        <p:blipFill rotWithShape="1">
          <a:blip r:embed="rId4"/>
          <a:srcRect b="61784"/>
          <a:stretch/>
        </p:blipFill>
        <p:spPr>
          <a:xfrm>
            <a:off x="3541644" y="4560873"/>
            <a:ext cx="5943600" cy="1257024"/>
          </a:xfrm>
          <a:prstGeom prst="rect">
            <a:avLst/>
          </a:prstGeom>
          <a:ln/>
        </p:spPr>
      </p:pic>
    </p:spTree>
    <p:extLst>
      <p:ext uri="{BB962C8B-B14F-4D97-AF65-F5344CB8AC3E}">
        <p14:creationId xmlns:p14="http://schemas.microsoft.com/office/powerpoint/2010/main" val="1035853414"/>
      </p:ext>
    </p:extLst>
  </p:cSld>
  <p:clrMapOvr>
    <a:masterClrMapping/>
  </p:clrMapOvr>
  <p:transition spd="slow">
    <p:randomBar dir="vert"/>
  </p:transition>
</p:sld>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12</TotalTime>
  <Words>513</Words>
  <Application>Microsoft Office PowerPoint</Application>
  <PresentationFormat>Widescreen</PresentationFormat>
  <Paragraphs>49</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Century Gothic</vt:lpstr>
      <vt:lpstr>Elephant</vt:lpstr>
      <vt:lpstr>Franklin Gothic Book</vt:lpstr>
      <vt:lpstr>Wingdings</vt:lpstr>
      <vt:lpstr>Wingdings 2</vt:lpstr>
      <vt:lpstr>BrushVTI</vt:lpstr>
      <vt:lpstr>ONLINE SHOPPING PORTAL</vt:lpstr>
      <vt:lpstr>Objective</vt:lpstr>
      <vt:lpstr>Description</vt:lpstr>
      <vt:lpstr>Entities</vt:lpstr>
      <vt:lpstr>ERD</vt:lpstr>
      <vt:lpstr>DDL</vt:lpstr>
      <vt:lpstr>PowerPoint Presentation</vt:lpstr>
      <vt:lpstr>PowerPoint Presentation</vt:lpstr>
      <vt:lpstr>PowerPoint Presentation</vt:lpstr>
      <vt:lpstr>Encryption</vt:lpstr>
      <vt:lpstr>Views</vt:lpstr>
      <vt:lpstr>PowerPoint Presentation</vt:lpstr>
      <vt:lpstr>Stored Procedures</vt:lpstr>
      <vt:lpstr>PowerPoint Presentation</vt:lpstr>
      <vt:lpstr>PowerPoint Presentation</vt:lpstr>
      <vt:lpstr>Triggers</vt:lpstr>
      <vt:lpstr>PowerPoint Presentation</vt:lpstr>
      <vt:lpstr>Front End: Login Page</vt:lpstr>
      <vt:lpstr>Front End: User page</vt:lpstr>
      <vt:lpstr>Front End: Reset Password page</vt:lpstr>
      <vt:lpstr>Front End: Order Details</vt:lpstr>
      <vt:lpstr>Front End: Product Details Search based on Brand and category</vt:lpstr>
      <vt:lpstr>Front End: Product Search based on Brand</vt:lpstr>
      <vt:lpstr>PowerBI Dashboard</vt:lpstr>
      <vt:lpstr>Future Scope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SHOPPING PORTAL</dc:title>
  <dc:creator> </dc:creator>
  <cp:lastModifiedBy> </cp:lastModifiedBy>
  <cp:revision>2</cp:revision>
  <dcterms:created xsi:type="dcterms:W3CDTF">2020-04-20T21:10:10Z</dcterms:created>
  <dcterms:modified xsi:type="dcterms:W3CDTF">2020-04-20T21:46:07Z</dcterms:modified>
</cp:coreProperties>
</file>